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16"/>
  </p:notesMasterIdLst>
  <p:sldIdLst>
    <p:sldId id="256" r:id="rId8"/>
    <p:sldId id="271" r:id="rId9"/>
    <p:sldId id="320" r:id="rId10"/>
    <p:sldId id="321" r:id="rId11"/>
    <p:sldId id="322" r:id="rId12"/>
    <p:sldId id="323" r:id="rId13"/>
    <p:sldId id="324" r:id="rId14"/>
    <p:sldId id="305" r:id="rId15"/>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0"/>
            <p14:sldId id="321"/>
            <p14:sldId id="322"/>
            <p14:sldId id="323"/>
            <p14:sldId id="324"/>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6" autoAdjust="0"/>
    <p:restoredTop sz="68827" autoAdjust="0"/>
  </p:normalViewPr>
  <p:slideViewPr>
    <p:cSldViewPr>
      <p:cViewPr varScale="1">
        <p:scale>
          <a:sx n="94" d="100"/>
          <a:sy n="94" d="100"/>
        </p:scale>
        <p:origin x="1194" y="90"/>
      </p:cViewPr>
      <p:guideLst>
        <p:guide orient="horz" pos="1620"/>
        <p:guide pos="2880"/>
      </p:guideLst>
    </p:cSldViewPr>
  </p:slideViewPr>
  <p:notesTextViewPr>
    <p:cViewPr>
      <p:scale>
        <a:sx n="3" d="2"/>
        <a:sy n="3" d="2"/>
      </p:scale>
      <p:origin x="0" y="0"/>
    </p:cViewPr>
  </p:notesText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2/22/2018</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additional</a:t>
            </a:r>
            <a:r>
              <a:rPr lang="en-US" baseline="0" dirty="0"/>
              <a:t> information on concurrency</a:t>
            </a:r>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not go this far back, but at one time our computers didn’t have graphical interfaces! You spent all day staring at black and white text displays! But now graphics hardware is built into the motherboard, and graphics drivers are built into the OSes.</a:t>
            </a:r>
          </a:p>
          <a:p>
            <a:endParaRPr lang="en-US" dirty="0"/>
          </a:p>
          <a:p>
            <a:r>
              <a:rPr lang="en-US" dirty="0"/>
              <a:t>Here is your computer hardware … the CPU and the graphics card or built-on chips.</a:t>
            </a:r>
          </a:p>
          <a:p>
            <a:endParaRPr lang="en-US" dirty="0"/>
          </a:p>
          <a:p>
            <a:r>
              <a:rPr lang="en-US" dirty="0"/>
              <a:t>And this is the operating system. It creates windows and buttons and so forth. But the way that code talks to the operating system is very different between </a:t>
            </a:r>
            <a:r>
              <a:rPr lang="en-US" dirty="0" err="1"/>
              <a:t>Oses</a:t>
            </a:r>
            <a:r>
              <a:rPr lang="en-US" dirty="0"/>
              <a:t>. The way you create and manage a button, for instance, is very different on a Windows machine than it is on a Mac.</a:t>
            </a:r>
          </a:p>
          <a:p>
            <a:endParaRPr lang="en-US" dirty="0"/>
          </a:p>
          <a:p>
            <a:r>
              <a:rPr lang="en-US" dirty="0"/>
              <a:t>#1 Developers created cross-platform libraries to hide the details from the code. Now you can write applications that talk to the TCL/TK library and it talks to OS. There is a different library for each OS, but the code on this side of the library is largely portable. You don’t have to learn and code all the specifics for each OS.</a:t>
            </a:r>
          </a:p>
          <a:p>
            <a:endParaRPr lang="en-US" dirty="0"/>
          </a:p>
          <a:p>
            <a:r>
              <a:rPr lang="en-US" dirty="0"/>
              <a:t>#2 And we have Python wrappers on top of these native libraries. This lets your python code access the graphic abilities of the OS.</a:t>
            </a:r>
          </a:p>
          <a:p>
            <a:endParaRPr lang="en-US" dirty="0"/>
          </a:p>
          <a:p>
            <a:r>
              <a:rPr lang="en-US" dirty="0"/>
              <a:t>There are many native graphics libraries you can pick from.</a:t>
            </a:r>
          </a:p>
          <a:p>
            <a:endParaRPr lang="en-US" dirty="0"/>
          </a:p>
          <a:p>
            <a:r>
              <a:rPr lang="en-US" dirty="0"/>
              <a:t>#3 The </a:t>
            </a:r>
            <a:r>
              <a:rPr lang="en-US" dirty="0" err="1"/>
              <a:t>Tkinter</a:t>
            </a:r>
            <a:r>
              <a:rPr lang="en-US" dirty="0"/>
              <a:t> wrapper ships with python. This is a wrapper over the </a:t>
            </a:r>
            <a:r>
              <a:rPr lang="en-US" dirty="0" err="1"/>
              <a:t>Tcl</a:t>
            </a:r>
            <a:r>
              <a:rPr lang="en-US" dirty="0"/>
              <a:t>/</a:t>
            </a:r>
            <a:r>
              <a:rPr lang="en-US" dirty="0" err="1"/>
              <a:t>Tk</a:t>
            </a:r>
            <a:r>
              <a:rPr lang="en-US" dirty="0"/>
              <a:t> library, also included.</a:t>
            </a:r>
          </a:p>
          <a:p>
            <a:endParaRPr lang="en-US" dirty="0"/>
          </a:p>
          <a:p>
            <a:r>
              <a:rPr lang="en-US" dirty="0"/>
              <a:t>#4 WX Python is another library and python wrapper. I’ve used this a lot, but you have to install it yourself.</a:t>
            </a:r>
          </a:p>
          <a:p>
            <a:endParaRPr lang="en-US" dirty="0"/>
          </a:p>
          <a:p>
            <a:r>
              <a:rPr lang="en-US" dirty="0"/>
              <a:t>We are going to use </a:t>
            </a:r>
            <a:r>
              <a:rPr lang="en-US" dirty="0" err="1"/>
              <a:t>Tkinter</a:t>
            </a:r>
            <a:r>
              <a:rPr lang="en-US" dirty="0"/>
              <a:t> in this course because it is already on your computer!</a:t>
            </a:r>
          </a:p>
          <a:p>
            <a:endParaRPr lang="en-US" dirty="0"/>
          </a:p>
          <a:p>
            <a:r>
              <a:rPr lang="en-US" dirty="0"/>
              <a:t>#5 There are many, many more … QT and OpenGL to name a couple more</a:t>
            </a:r>
          </a:p>
          <a:p>
            <a:endParaRPr lang="en-US" dirty="0"/>
          </a:p>
          <a:p>
            <a:r>
              <a:rPr lang="en-US" dirty="0"/>
              <a:t>#6 And here is your python code sitting way up here on top of these wrappers.</a:t>
            </a:r>
          </a:p>
          <a:p>
            <a:endParaRPr lang="en-US" dirty="0"/>
          </a:p>
          <a:p>
            <a:r>
              <a:rPr lang="en-US" dirty="0"/>
              <a:t>#7 Your program starts and creates all the windows and components. Then it registers callback functions on various components. Then … it goes away. It turns control over to the library’s main loop. When the user click on a button … your callback gets called. When the user clicks a checkbox … your callback gets called. When the user resizes the window … your callback gets called.</a:t>
            </a:r>
          </a:p>
          <a:p>
            <a:endParaRPr lang="en-US" dirty="0"/>
          </a:p>
          <a:p>
            <a:r>
              <a:rPr lang="en-US" dirty="0"/>
              <a:t>#8 This is asynchronous programming. Your code is a collection of callbacks that get called in response to events.</a:t>
            </a:r>
          </a:p>
          <a:p>
            <a:endParaRPr lang="en-US" dirty="0"/>
          </a:p>
          <a:p>
            <a:r>
              <a:rPr lang="en-US" dirty="0"/>
              <a:t>Don’t worry, we’ll see this in great detail in the next lesson or two.</a:t>
            </a:r>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1786012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GUI elements are universal and work the same way on all the different </a:t>
            </a:r>
            <a:r>
              <a:rPr lang="en-US" dirty="0" err="1"/>
              <a:t>Oses</a:t>
            </a:r>
            <a:r>
              <a:rPr lang="en-US" dirty="0"/>
              <a:t> and browsers.</a:t>
            </a:r>
          </a:p>
          <a:p>
            <a:endParaRPr lang="en-US" dirty="0"/>
          </a:p>
          <a:p>
            <a:r>
              <a:rPr lang="en-US" dirty="0"/>
              <a:t>An active button is all blue on Mac, but only outlined in blue on Windows. Linux outlines the button in black.</a:t>
            </a:r>
          </a:p>
          <a:p>
            <a:endParaRPr lang="en-US" dirty="0"/>
          </a:p>
          <a:p>
            <a:r>
              <a:rPr lang="en-US" dirty="0"/>
              <a:t>Buttons are rounder on Mac than </a:t>
            </a:r>
            <a:r>
              <a:rPr lang="en-US" dirty="0" err="1"/>
              <a:t>linux</a:t>
            </a:r>
            <a:r>
              <a:rPr lang="en-US" dirty="0"/>
              <a:t>. The check overflows the box on the Mac. On the others it is confined within.</a:t>
            </a:r>
          </a:p>
          <a:p>
            <a:endParaRPr lang="en-US" dirty="0"/>
          </a:p>
          <a:p>
            <a:r>
              <a:rPr lang="en-US" dirty="0"/>
              <a:t>Note that some </a:t>
            </a:r>
            <a:r>
              <a:rPr lang="en-US" dirty="0" err="1"/>
              <a:t>Oses</a:t>
            </a:r>
            <a:r>
              <a:rPr lang="en-US" dirty="0"/>
              <a:t> have their own flare. Mac OS puts the menu bar of the active application at the top of the screen. Windows and Linux keeps the menu within the application’s window.</a:t>
            </a:r>
          </a:p>
          <a:p>
            <a:endParaRPr lang="en-US" dirty="0"/>
          </a:p>
          <a:p>
            <a:r>
              <a:rPr lang="en-US" dirty="0"/>
              <a:t>GENERALLY your python GUIs will look and feel similarly on the different </a:t>
            </a:r>
            <a:r>
              <a:rPr lang="en-US" dirty="0" err="1"/>
              <a:t>Oses</a:t>
            </a:r>
            <a:r>
              <a:rPr lang="en-US" dirty="0"/>
              <a:t>. But be sure to test them fully on all supported </a:t>
            </a:r>
            <a:r>
              <a:rPr lang="en-US" dirty="0" err="1"/>
              <a:t>Oses</a:t>
            </a:r>
            <a:r>
              <a:rPr lang="en-US" dirty="0"/>
              <a:t>.</a:t>
            </a:r>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1214423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GUIs are built from familiar components – also called widgets. They might have slightly different names in different libraries, but you know how they work.</a:t>
            </a:r>
          </a:p>
          <a:p>
            <a:endParaRPr lang="en-US" dirty="0"/>
          </a:p>
          <a:p>
            <a:r>
              <a:rPr lang="en-US" dirty="0"/>
              <a:t>@1 A LABEL is a read only piece of text</a:t>
            </a:r>
          </a:p>
          <a:p>
            <a:r>
              <a:rPr lang="en-US" dirty="0"/>
              <a:t>@2 A COMBOBOX or choice box gives the user a drop-down list of items to pick from</a:t>
            </a:r>
          </a:p>
          <a:p>
            <a:r>
              <a:rPr lang="en-US" dirty="0"/>
              <a:t>@3 An ENTRY – also called a text box or a text field – is a line that accepts user input. It generally has a cursor.</a:t>
            </a:r>
          </a:p>
          <a:p>
            <a:r>
              <a:rPr lang="en-US" dirty="0"/>
              <a:t>@4 You click on BUTTONs to perform an action</a:t>
            </a:r>
          </a:p>
          <a:p>
            <a:r>
              <a:rPr lang="en-US" dirty="0"/>
              <a:t>@5 A TEXT component – also called a TEXTAREA – is a place to show multiple lines. Here there is no cursor because this text is read-only. The user can copy text out of it but can’t change it.</a:t>
            </a:r>
          </a:p>
          <a:p>
            <a:endParaRPr lang="en-US" dirty="0"/>
          </a:p>
          <a:p>
            <a:r>
              <a:rPr lang="en-US" dirty="0"/>
              <a:t>We’ll look at how to use a whole toolbox of widgets in the next lesson.</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1913783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are widgets that hold and organize other widgets and containers.</a:t>
            </a:r>
          </a:p>
          <a:p>
            <a:endParaRPr lang="en-US" dirty="0"/>
          </a:p>
          <a:p>
            <a:r>
              <a:rPr lang="en-US" dirty="0"/>
              <a:t>@1 For instance, I used a FRAME to group these labels and </a:t>
            </a:r>
            <a:r>
              <a:rPr lang="en-US" dirty="0" err="1"/>
              <a:t>comboboxes</a:t>
            </a:r>
            <a:r>
              <a:rPr lang="en-US" dirty="0"/>
              <a:t> in a single line.</a:t>
            </a:r>
          </a:p>
          <a:p>
            <a:endParaRPr lang="en-US" dirty="0"/>
          </a:p>
          <a:p>
            <a:r>
              <a:rPr lang="en-US" dirty="0"/>
              <a:t>@2 And another to group the label and the text field in a line.</a:t>
            </a:r>
          </a:p>
          <a:p>
            <a:endParaRPr lang="en-US" dirty="0"/>
          </a:p>
          <a:p>
            <a:r>
              <a:rPr lang="en-US" dirty="0"/>
              <a:t>@3 And then those containers are grouped together inside another FRAME.</a:t>
            </a:r>
          </a:p>
          <a:p>
            <a:endParaRPr lang="en-US" dirty="0"/>
          </a:p>
          <a:p>
            <a:r>
              <a:rPr lang="en-US" dirty="0"/>
              <a:t>This is how you build complicated GUIs – a nested tree of components and containers.</a:t>
            </a:r>
          </a:p>
          <a:p>
            <a:endParaRPr lang="en-US" dirty="0"/>
          </a:p>
          <a:p>
            <a:r>
              <a:rPr lang="en-US" dirty="0"/>
              <a:t>@4 A layout manager controls the placement of the components within a container. This is not only for the initial layout of the container … the layout manager controls how components move around when the window is resized.</a:t>
            </a:r>
          </a:p>
          <a:p>
            <a:endParaRPr lang="en-US" dirty="0"/>
          </a:p>
          <a:p>
            <a:r>
              <a:rPr lang="en-US" dirty="0"/>
              <a:t>Different layout managers handle the contents in different ways. We’ll look at these in detail in a future lesson.</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622599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your components, containers, and layouts … you need to attach code to the components.</a:t>
            </a:r>
          </a:p>
          <a:p>
            <a:endParaRPr lang="en-US" dirty="0"/>
          </a:p>
          <a:p>
            <a:r>
              <a:rPr lang="en-US" dirty="0"/>
              <a:t>As the user interacts with the GUI … the framework generates EVENTS. You can register functions to be called in response to an event.</a:t>
            </a:r>
          </a:p>
          <a:p>
            <a:endParaRPr lang="en-US" dirty="0"/>
          </a:p>
          <a:p>
            <a:r>
              <a:rPr lang="en-US" dirty="0"/>
              <a:t>@1 For instance, you have this function you want to be called when the convert button is clicked.</a:t>
            </a:r>
          </a:p>
          <a:p>
            <a:endParaRPr lang="en-US" dirty="0"/>
          </a:p>
          <a:p>
            <a:r>
              <a:rPr lang="en-US" dirty="0"/>
              <a:t>@2 You register this function with the button component</a:t>
            </a:r>
          </a:p>
          <a:p>
            <a:endParaRPr lang="en-US" dirty="0"/>
          </a:p>
          <a:p>
            <a:r>
              <a:rPr lang="en-US" dirty="0"/>
              <a:t>@3 You can register a function to be called when the user types a key into the text field. Then you can reject, say, non numeric keys</a:t>
            </a:r>
          </a:p>
          <a:p>
            <a:endParaRPr lang="en-US" dirty="0"/>
          </a:p>
          <a:p>
            <a:r>
              <a:rPr lang="en-US" dirty="0"/>
              <a:t>@4 When the user changes the “FROM” input you could change the available “TO” entries.</a:t>
            </a:r>
          </a:p>
          <a:p>
            <a:endParaRPr lang="en-US" dirty="0"/>
          </a:p>
          <a:p>
            <a:r>
              <a:rPr lang="en-US" dirty="0"/>
              <a:t>@5 Maybe the other way too</a:t>
            </a:r>
          </a:p>
          <a:p>
            <a:endParaRPr lang="en-US" dirty="0"/>
          </a:p>
          <a:p>
            <a:r>
              <a:rPr lang="en-US" dirty="0"/>
              <a:t>We’ll look at events and callbacks in another lesson.</a:t>
            </a:r>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722894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that’s GUI programming at a very high level. We’ll dive into the specifics in the next lessons.</a:t>
            </a:r>
          </a:p>
          <a:p>
            <a:endParaRPr lang="en-US" baseline="0" dirty="0"/>
          </a:p>
          <a:p>
            <a:r>
              <a:rPr lang="en-US" baseline="0" dirty="0"/>
              <a:t>Meanwhile here are some optional things for you to try. Totally optional … nothing for you to send to me.</a:t>
            </a:r>
          </a:p>
          <a:p>
            <a:endParaRPr lang="en-US" baseline="0" dirty="0"/>
          </a:p>
          <a:p>
            <a:r>
              <a:rPr lang="en-US" baseline="0" dirty="0"/>
              <a:t>Compare the Mac and Windows look and feel. Are there widgets that only MAC has … or only Windows has?</a:t>
            </a:r>
          </a:p>
          <a:p>
            <a:endParaRPr lang="en-US" baseline="0" dirty="0"/>
          </a:p>
          <a:p>
            <a:r>
              <a:rPr lang="en-US" baseline="0" dirty="0"/>
              <a:t>Compare the look and feel of different browsers. Now compare the same browser … like Chrome … between different OS </a:t>
            </a:r>
            <a:r>
              <a:rPr lang="en-US" baseline="0" dirty="0" err="1"/>
              <a:t>es</a:t>
            </a:r>
            <a:r>
              <a:rPr lang="en-US" baseline="0" dirty="0"/>
              <a:t>. Are the browser components the same as the OS components? Or do the browsers look more similar in spite of the OS?</a:t>
            </a:r>
          </a:p>
          <a:p>
            <a:endParaRPr lang="en-US" baseline="0" dirty="0"/>
          </a:p>
          <a:p>
            <a:r>
              <a:rPr lang="en-US" baseline="0" dirty="0"/>
              <a:t>Send me email if you have any questions or comments. See you </a:t>
            </a:r>
            <a:r>
              <a:rPr lang="en-US" baseline="0"/>
              <a:t>next time!</a:t>
            </a:r>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tutorialspoint.com/python/python_gui_programming.ht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www.tkdocs.com/tutorial/widgets.html" TargetMode="External"/><Relationship Id="rId4" Type="http://schemas.openxmlformats.org/officeDocument/2006/relationships/hyperlink" Target="https://pythonspot.com/en/gui/"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Python GUIs</a:t>
            </a:r>
          </a:p>
        </p:txBody>
      </p:sp>
      <p:sp>
        <p:nvSpPr>
          <p:cNvPr id="3" name="Content Placeholder 2"/>
          <p:cNvSpPr>
            <a:spLocks noGrp="1"/>
          </p:cNvSpPr>
          <p:nvPr>
            <p:ph idx="1"/>
          </p:nvPr>
        </p:nvSpPr>
        <p:spPr>
          <a:xfrm>
            <a:off x="304800" y="1200151"/>
            <a:ext cx="4495800" cy="2514599"/>
          </a:xfrm>
        </p:spPr>
        <p:txBody>
          <a:bodyPr>
            <a:normAutofit/>
          </a:bodyPr>
          <a:lstStyle/>
          <a:p>
            <a:pPr>
              <a:buFont typeface="Arial" charset="0"/>
              <a:buChar char="•"/>
            </a:pPr>
            <a:r>
              <a:rPr lang="en-US" dirty="0"/>
              <a:t>OS Specifics</a:t>
            </a:r>
          </a:p>
          <a:p>
            <a:pPr>
              <a:buFont typeface="Arial" charset="0"/>
              <a:buChar char="•"/>
            </a:pPr>
            <a:r>
              <a:rPr lang="en-US" dirty="0"/>
              <a:t>GUI Frameworks</a:t>
            </a:r>
          </a:p>
          <a:p>
            <a:pPr>
              <a:buFont typeface="Arial" charset="0"/>
              <a:buChar char="•"/>
            </a:pPr>
            <a:r>
              <a:rPr lang="en-US" dirty="0" err="1"/>
              <a:t>Async</a:t>
            </a:r>
            <a:r>
              <a:rPr lang="en-US" dirty="0"/>
              <a:t> Programming</a:t>
            </a:r>
          </a:p>
        </p:txBody>
      </p:sp>
      <p:pic>
        <p:nvPicPr>
          <p:cNvPr id="5" name="Picture 4" descr="A circuit board&#10;&#10;Description generated with high confidence">
            <a:extLst>
              <a:ext uri="{FF2B5EF4-FFF2-40B4-BE49-F238E27FC236}">
                <a16:creationId xmlns:a16="http://schemas.microsoft.com/office/drawing/2014/main" id="{418C53BD-9B6B-4218-9715-EDBA622C37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5238" y="232995"/>
            <a:ext cx="3785089" cy="3785089"/>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https://www.tutorialspoint.com/python/python_gui_programming.htm</a:t>
            </a:r>
            <a:endParaRPr lang="en-US" dirty="0"/>
          </a:p>
          <a:p>
            <a:pPr marL="0" indent="0">
              <a:buNone/>
            </a:pPr>
            <a:endParaRPr lang="en-US" dirty="0"/>
          </a:p>
          <a:p>
            <a:pPr marL="0" indent="0">
              <a:buNone/>
            </a:pPr>
            <a:r>
              <a:rPr lang="en-US" dirty="0">
                <a:hlinkClick r:id="rId4"/>
              </a:rPr>
              <a:t>https://pythonspot.com/en/gui/</a:t>
            </a:r>
            <a:endParaRPr lang="en-US" dirty="0"/>
          </a:p>
          <a:p>
            <a:pPr marL="0" indent="0">
              <a:buNone/>
            </a:pPr>
            <a:endParaRPr lang="en-US" dirty="0"/>
          </a:p>
          <a:p>
            <a:pPr marL="0" indent="0">
              <a:buNone/>
            </a:pPr>
            <a:r>
              <a:rPr lang="en-US" dirty="0">
                <a:hlinkClick r:id="rId5"/>
              </a:rPr>
              <a:t>http://www.tkdocs.com/tutorial/widgets.html</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2" name="Picture 1">
            <a:extLst>
              <a:ext uri="{FF2B5EF4-FFF2-40B4-BE49-F238E27FC236}">
                <a16:creationId xmlns:a16="http://schemas.microsoft.com/office/drawing/2014/main" id="{0CBE1353-A773-4463-97CF-EE1B3A31BD58}"/>
              </a:ext>
            </a:extLst>
          </p:cNvPr>
          <p:cNvPicPr>
            <a:picLocks noChangeAspect="1"/>
          </p:cNvPicPr>
          <p:nvPr/>
        </p:nvPicPr>
        <p:blipFill>
          <a:blip r:embed="rId6"/>
          <a:stretch>
            <a:fillRect/>
          </a:stretch>
        </p:blipFill>
        <p:spPr>
          <a:xfrm>
            <a:off x="2298611" y="3055327"/>
            <a:ext cx="4346634" cy="1709676"/>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GUIs in Python</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3</a:t>
            </a:fld>
            <a:endParaRPr lang="en-US" dirty="0"/>
          </a:p>
        </p:txBody>
      </p:sp>
      <p:sp>
        <p:nvSpPr>
          <p:cNvPr id="3" name="TextBox 2">
            <a:extLst>
              <a:ext uri="{FF2B5EF4-FFF2-40B4-BE49-F238E27FC236}">
                <a16:creationId xmlns:a16="http://schemas.microsoft.com/office/drawing/2014/main" id="{8719BD03-7926-4326-8198-694CAFD5C7BD}"/>
              </a:ext>
            </a:extLst>
          </p:cNvPr>
          <p:cNvSpPr txBox="1"/>
          <p:nvPr/>
        </p:nvSpPr>
        <p:spPr>
          <a:xfrm>
            <a:off x="100598" y="585757"/>
            <a:ext cx="7315200" cy="3139321"/>
          </a:xfrm>
          <a:prstGeom prst="rect">
            <a:avLst/>
          </a:prstGeom>
          <a:noFill/>
        </p:spPr>
        <p:txBody>
          <a:bodyPr wrap="square" rtlCol="0">
            <a:spAutoFit/>
          </a:bodyPr>
          <a:lstStyle/>
          <a:p>
            <a:pPr marL="285750" indent="-285750">
              <a:buFontTx/>
              <a:buChar char="-"/>
            </a:pPr>
            <a:r>
              <a:rPr lang="en-US" dirty="0"/>
              <a:t>The OS (Windows, Mac, Linux) has the graphics hardware/software</a:t>
            </a:r>
          </a:p>
          <a:p>
            <a:pPr marL="285750" indent="-285750">
              <a:buFontTx/>
              <a:buChar char="-"/>
            </a:pPr>
            <a:r>
              <a:rPr lang="en-US" dirty="0"/>
              <a:t>Native C support to the OS library</a:t>
            </a:r>
          </a:p>
          <a:p>
            <a:pPr marL="285750" indent="-285750">
              <a:buFontTx/>
              <a:buChar char="-"/>
            </a:pPr>
            <a:r>
              <a:rPr lang="en-US" dirty="0"/>
              <a:t>Python wrappers on top of these libraries</a:t>
            </a:r>
          </a:p>
          <a:p>
            <a:pPr marL="742950" lvl="1" indent="-285750">
              <a:buFontTx/>
              <a:buChar char="-"/>
            </a:pPr>
            <a:r>
              <a:rPr lang="en-US" dirty="0" err="1"/>
              <a:t>Tcl</a:t>
            </a:r>
            <a:r>
              <a:rPr lang="en-US" dirty="0"/>
              <a:t>/</a:t>
            </a:r>
            <a:r>
              <a:rPr lang="en-US" dirty="0" err="1"/>
              <a:t>Tk</a:t>
            </a:r>
            <a:r>
              <a:rPr lang="en-US" dirty="0"/>
              <a:t> (</a:t>
            </a:r>
            <a:r>
              <a:rPr lang="en-US" dirty="0" err="1"/>
              <a:t>Tkinter</a:t>
            </a:r>
            <a:r>
              <a:rPr lang="en-US" dirty="0"/>
              <a:t> ships with python)</a:t>
            </a:r>
          </a:p>
          <a:p>
            <a:pPr marL="742950" lvl="1" indent="-285750">
              <a:buFontTx/>
              <a:buChar char="-"/>
            </a:pPr>
            <a:r>
              <a:rPr lang="en-US" dirty="0" err="1"/>
              <a:t>wxPython</a:t>
            </a:r>
            <a:r>
              <a:rPr lang="en-US" dirty="0"/>
              <a:t> (based on </a:t>
            </a:r>
            <a:r>
              <a:rPr lang="en-US" dirty="0" err="1"/>
              <a:t>wxWidgets</a:t>
            </a:r>
            <a:r>
              <a:rPr lang="en-US" dirty="0"/>
              <a:t>)</a:t>
            </a:r>
          </a:p>
          <a:p>
            <a:pPr marL="742950" lvl="1" indent="-285750">
              <a:buFontTx/>
              <a:buChar char="-"/>
            </a:pPr>
            <a:r>
              <a:rPr lang="en-US" dirty="0" err="1"/>
              <a:t>Qt</a:t>
            </a:r>
            <a:r>
              <a:rPr lang="en-US" dirty="0"/>
              <a:t>, OpenGL, and many more</a:t>
            </a:r>
          </a:p>
          <a:p>
            <a:pPr marL="285750" indent="-285750">
              <a:buFontTx/>
              <a:buChar char="-"/>
            </a:pPr>
            <a:r>
              <a:rPr lang="en-US" dirty="0"/>
              <a:t>Asynchronous programming – registering callbacks for events</a:t>
            </a:r>
          </a:p>
          <a:p>
            <a:pPr marL="285750" indent="-285750">
              <a:buFontTx/>
              <a:buChar char="-"/>
            </a:pPr>
            <a:r>
              <a:rPr lang="en-US" dirty="0"/>
              <a:t>Your “main” sets up the components and events and then ends</a:t>
            </a:r>
          </a:p>
          <a:p>
            <a:pPr marL="285750" indent="-285750">
              <a:buFontTx/>
              <a:buChar char="-"/>
            </a:pPr>
            <a:r>
              <a:rPr lang="en-US" dirty="0"/>
              <a:t>The GUI thread calls your handlers</a:t>
            </a:r>
          </a:p>
          <a:p>
            <a:pPr marL="742950" lvl="1" indent="-285750">
              <a:buFontTx/>
              <a:buChar char="-"/>
            </a:pPr>
            <a:endParaRPr lang="en-US" dirty="0"/>
          </a:p>
          <a:p>
            <a:pPr marL="285750" indent="-285750">
              <a:buFontTx/>
              <a:buChar char="-"/>
            </a:pPr>
            <a:endParaRPr lang="en-US" dirty="0"/>
          </a:p>
        </p:txBody>
      </p:sp>
      <p:pic>
        <p:nvPicPr>
          <p:cNvPr id="7" name="Picture 6">
            <a:extLst>
              <a:ext uri="{FF2B5EF4-FFF2-40B4-BE49-F238E27FC236}">
                <a16:creationId xmlns:a16="http://schemas.microsoft.com/office/drawing/2014/main" id="{BCFBFC13-31B6-4273-B8B3-80B43D07838F}"/>
              </a:ext>
            </a:extLst>
          </p:cNvPr>
          <p:cNvPicPr>
            <a:picLocks noChangeAspect="1"/>
          </p:cNvPicPr>
          <p:nvPr/>
        </p:nvPicPr>
        <p:blipFill>
          <a:blip r:embed="rId3"/>
          <a:stretch>
            <a:fillRect/>
          </a:stretch>
        </p:blipFill>
        <p:spPr>
          <a:xfrm>
            <a:off x="6964639" y="1339183"/>
            <a:ext cx="1426221" cy="1267972"/>
          </a:xfrm>
          <a:prstGeom prst="rect">
            <a:avLst/>
          </a:prstGeom>
        </p:spPr>
      </p:pic>
      <p:pic>
        <p:nvPicPr>
          <p:cNvPr id="8" name="Picture 7">
            <a:extLst>
              <a:ext uri="{FF2B5EF4-FFF2-40B4-BE49-F238E27FC236}">
                <a16:creationId xmlns:a16="http://schemas.microsoft.com/office/drawing/2014/main" id="{964E7046-B516-4641-BB92-7010B4DA60FF}"/>
              </a:ext>
            </a:extLst>
          </p:cNvPr>
          <p:cNvPicPr>
            <a:picLocks noChangeAspect="1"/>
          </p:cNvPicPr>
          <p:nvPr/>
        </p:nvPicPr>
        <p:blipFill>
          <a:blip r:embed="rId4"/>
          <a:stretch>
            <a:fillRect/>
          </a:stretch>
        </p:blipFill>
        <p:spPr>
          <a:xfrm flipH="1">
            <a:off x="6912887" y="3657404"/>
            <a:ext cx="1353309" cy="914402"/>
          </a:xfrm>
          <a:prstGeom prst="rect">
            <a:avLst/>
          </a:prstGeom>
        </p:spPr>
      </p:pic>
      <p:pic>
        <p:nvPicPr>
          <p:cNvPr id="9" name="Picture 8">
            <a:extLst>
              <a:ext uri="{FF2B5EF4-FFF2-40B4-BE49-F238E27FC236}">
                <a16:creationId xmlns:a16="http://schemas.microsoft.com/office/drawing/2014/main" id="{EC814834-61AA-4FC8-A3A6-645AB3E57664}"/>
              </a:ext>
            </a:extLst>
          </p:cNvPr>
          <p:cNvPicPr>
            <a:picLocks noChangeAspect="1"/>
          </p:cNvPicPr>
          <p:nvPr/>
        </p:nvPicPr>
        <p:blipFill>
          <a:blip r:embed="rId5"/>
          <a:stretch>
            <a:fillRect/>
          </a:stretch>
        </p:blipFill>
        <p:spPr>
          <a:xfrm>
            <a:off x="6092226" y="3811615"/>
            <a:ext cx="871093" cy="903733"/>
          </a:xfrm>
          <a:prstGeom prst="rect">
            <a:avLst/>
          </a:prstGeom>
        </p:spPr>
      </p:pic>
      <p:pic>
        <p:nvPicPr>
          <p:cNvPr id="13" name="Picture 12">
            <a:extLst>
              <a:ext uri="{FF2B5EF4-FFF2-40B4-BE49-F238E27FC236}">
                <a16:creationId xmlns:a16="http://schemas.microsoft.com/office/drawing/2014/main" id="{6172EC22-FD3F-4A33-8398-5900ACB9C8C9}"/>
              </a:ext>
            </a:extLst>
          </p:cNvPr>
          <p:cNvPicPr>
            <a:picLocks noChangeAspect="1"/>
          </p:cNvPicPr>
          <p:nvPr/>
        </p:nvPicPr>
        <p:blipFill>
          <a:blip r:embed="rId6"/>
          <a:stretch>
            <a:fillRect/>
          </a:stretch>
        </p:blipFill>
        <p:spPr>
          <a:xfrm>
            <a:off x="4964876" y="3543365"/>
            <a:ext cx="490272" cy="478691"/>
          </a:xfrm>
          <a:prstGeom prst="rect">
            <a:avLst/>
          </a:prstGeom>
        </p:spPr>
      </p:pic>
      <p:pic>
        <p:nvPicPr>
          <p:cNvPr id="14" name="Picture 13">
            <a:extLst>
              <a:ext uri="{FF2B5EF4-FFF2-40B4-BE49-F238E27FC236}">
                <a16:creationId xmlns:a16="http://schemas.microsoft.com/office/drawing/2014/main" id="{07F30786-816C-401E-B523-4E723F7B6580}"/>
              </a:ext>
            </a:extLst>
          </p:cNvPr>
          <p:cNvPicPr>
            <a:picLocks noChangeAspect="1"/>
          </p:cNvPicPr>
          <p:nvPr/>
        </p:nvPicPr>
        <p:blipFill>
          <a:blip r:embed="rId7"/>
          <a:stretch>
            <a:fillRect/>
          </a:stretch>
        </p:blipFill>
        <p:spPr>
          <a:xfrm>
            <a:off x="5029200" y="4022056"/>
            <a:ext cx="371752" cy="426826"/>
          </a:xfrm>
          <a:prstGeom prst="rect">
            <a:avLst/>
          </a:prstGeom>
        </p:spPr>
      </p:pic>
      <p:pic>
        <p:nvPicPr>
          <p:cNvPr id="15" name="Picture 14">
            <a:extLst>
              <a:ext uri="{FF2B5EF4-FFF2-40B4-BE49-F238E27FC236}">
                <a16:creationId xmlns:a16="http://schemas.microsoft.com/office/drawing/2014/main" id="{8E7A5051-AF71-43AE-B802-F62F27C31BF4}"/>
              </a:ext>
            </a:extLst>
          </p:cNvPr>
          <p:cNvPicPr>
            <a:picLocks noChangeAspect="1"/>
          </p:cNvPicPr>
          <p:nvPr/>
        </p:nvPicPr>
        <p:blipFill>
          <a:blip r:embed="rId8"/>
          <a:stretch>
            <a:fillRect/>
          </a:stretch>
        </p:blipFill>
        <p:spPr>
          <a:xfrm>
            <a:off x="5115240" y="4479257"/>
            <a:ext cx="295530" cy="366457"/>
          </a:xfrm>
          <a:prstGeom prst="rect">
            <a:avLst/>
          </a:prstGeom>
        </p:spPr>
      </p:pic>
      <p:sp>
        <p:nvSpPr>
          <p:cNvPr id="16" name="Rectangle: Rounded Corners 15">
            <a:extLst>
              <a:ext uri="{FF2B5EF4-FFF2-40B4-BE49-F238E27FC236}">
                <a16:creationId xmlns:a16="http://schemas.microsoft.com/office/drawing/2014/main" id="{62A6642A-2245-429B-99C1-64E2F68278AD}"/>
              </a:ext>
            </a:extLst>
          </p:cNvPr>
          <p:cNvSpPr/>
          <p:nvPr/>
        </p:nvSpPr>
        <p:spPr>
          <a:xfrm>
            <a:off x="3316799" y="3607735"/>
            <a:ext cx="1229192" cy="563851"/>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8F339A8D-0FD3-46A4-A8D1-96AF5C88C6CF}"/>
              </a:ext>
            </a:extLst>
          </p:cNvPr>
          <p:cNvSpPr/>
          <p:nvPr/>
        </p:nvSpPr>
        <p:spPr>
          <a:xfrm>
            <a:off x="3316798" y="4235469"/>
            <a:ext cx="1229193" cy="563851"/>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9BDDD3E-E982-44CB-B8BA-CE4AC760733D}"/>
              </a:ext>
            </a:extLst>
          </p:cNvPr>
          <p:cNvSpPr txBox="1"/>
          <p:nvPr/>
        </p:nvSpPr>
        <p:spPr>
          <a:xfrm>
            <a:off x="3539333" y="3706680"/>
            <a:ext cx="959601" cy="369332"/>
          </a:xfrm>
          <a:prstGeom prst="rect">
            <a:avLst/>
          </a:prstGeom>
          <a:noFill/>
        </p:spPr>
        <p:txBody>
          <a:bodyPr wrap="square" rtlCol="0">
            <a:spAutoFit/>
          </a:bodyPr>
          <a:lstStyle/>
          <a:p>
            <a:r>
              <a:rPr lang="en-US" dirty="0" err="1"/>
              <a:t>Tcl</a:t>
            </a:r>
            <a:r>
              <a:rPr lang="en-US" dirty="0"/>
              <a:t>/</a:t>
            </a:r>
            <a:r>
              <a:rPr lang="en-US" dirty="0" err="1"/>
              <a:t>Tk</a:t>
            </a:r>
            <a:endParaRPr lang="en-US" dirty="0"/>
          </a:p>
        </p:txBody>
      </p:sp>
      <p:sp>
        <p:nvSpPr>
          <p:cNvPr id="19" name="TextBox 18">
            <a:extLst>
              <a:ext uri="{FF2B5EF4-FFF2-40B4-BE49-F238E27FC236}">
                <a16:creationId xmlns:a16="http://schemas.microsoft.com/office/drawing/2014/main" id="{9957437C-091C-4315-8E66-91E8935870F7}"/>
              </a:ext>
            </a:extLst>
          </p:cNvPr>
          <p:cNvSpPr txBox="1"/>
          <p:nvPr/>
        </p:nvSpPr>
        <p:spPr>
          <a:xfrm>
            <a:off x="3316798" y="4332728"/>
            <a:ext cx="1416801" cy="369332"/>
          </a:xfrm>
          <a:prstGeom prst="rect">
            <a:avLst/>
          </a:prstGeom>
          <a:noFill/>
        </p:spPr>
        <p:txBody>
          <a:bodyPr wrap="square" rtlCol="0">
            <a:spAutoFit/>
          </a:bodyPr>
          <a:lstStyle/>
          <a:p>
            <a:r>
              <a:rPr lang="en-US" dirty="0" err="1"/>
              <a:t>wxWidgets</a:t>
            </a:r>
            <a:endParaRPr lang="en-US" dirty="0"/>
          </a:p>
        </p:txBody>
      </p:sp>
      <p:sp>
        <p:nvSpPr>
          <p:cNvPr id="20" name="Rectangle: Rounded Corners 19">
            <a:extLst>
              <a:ext uri="{FF2B5EF4-FFF2-40B4-BE49-F238E27FC236}">
                <a16:creationId xmlns:a16="http://schemas.microsoft.com/office/drawing/2014/main" id="{99F971DE-CD7A-4152-AAAA-53A70D62C883}"/>
              </a:ext>
            </a:extLst>
          </p:cNvPr>
          <p:cNvSpPr/>
          <p:nvPr/>
        </p:nvSpPr>
        <p:spPr>
          <a:xfrm>
            <a:off x="1840799" y="3621023"/>
            <a:ext cx="1229192" cy="563851"/>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3927CF1-C530-4F8D-AFD9-17FBF56B1C43}"/>
              </a:ext>
            </a:extLst>
          </p:cNvPr>
          <p:cNvSpPr/>
          <p:nvPr/>
        </p:nvSpPr>
        <p:spPr>
          <a:xfrm>
            <a:off x="1840798" y="4248757"/>
            <a:ext cx="1229193" cy="563851"/>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0C0FC1D-06BB-4537-8864-EA9039758072}"/>
              </a:ext>
            </a:extLst>
          </p:cNvPr>
          <p:cNvSpPr txBox="1"/>
          <p:nvPr/>
        </p:nvSpPr>
        <p:spPr>
          <a:xfrm>
            <a:off x="2063333" y="3719968"/>
            <a:ext cx="959601" cy="369332"/>
          </a:xfrm>
          <a:prstGeom prst="rect">
            <a:avLst/>
          </a:prstGeom>
          <a:noFill/>
        </p:spPr>
        <p:txBody>
          <a:bodyPr wrap="square" rtlCol="0">
            <a:spAutoFit/>
          </a:bodyPr>
          <a:lstStyle/>
          <a:p>
            <a:r>
              <a:rPr lang="en-US" dirty="0" err="1"/>
              <a:t>Tkinter</a:t>
            </a:r>
            <a:endParaRPr lang="en-US" dirty="0"/>
          </a:p>
        </p:txBody>
      </p:sp>
      <p:sp>
        <p:nvSpPr>
          <p:cNvPr id="23" name="TextBox 22">
            <a:extLst>
              <a:ext uri="{FF2B5EF4-FFF2-40B4-BE49-F238E27FC236}">
                <a16:creationId xmlns:a16="http://schemas.microsoft.com/office/drawing/2014/main" id="{53DE1AD8-CBD8-4990-8884-BB373785D222}"/>
              </a:ext>
            </a:extLst>
          </p:cNvPr>
          <p:cNvSpPr txBox="1"/>
          <p:nvPr/>
        </p:nvSpPr>
        <p:spPr>
          <a:xfrm>
            <a:off x="1840798" y="4346016"/>
            <a:ext cx="1416801" cy="369332"/>
          </a:xfrm>
          <a:prstGeom prst="rect">
            <a:avLst/>
          </a:prstGeom>
          <a:noFill/>
        </p:spPr>
        <p:txBody>
          <a:bodyPr wrap="square" rtlCol="0">
            <a:spAutoFit/>
          </a:bodyPr>
          <a:lstStyle/>
          <a:p>
            <a:r>
              <a:rPr lang="en-US" dirty="0" err="1"/>
              <a:t>wxPython</a:t>
            </a:r>
            <a:endParaRPr lang="en-US" dirty="0"/>
          </a:p>
        </p:txBody>
      </p:sp>
      <p:sp>
        <p:nvSpPr>
          <p:cNvPr id="24" name="Rectangle: Rounded Corners 23">
            <a:extLst>
              <a:ext uri="{FF2B5EF4-FFF2-40B4-BE49-F238E27FC236}">
                <a16:creationId xmlns:a16="http://schemas.microsoft.com/office/drawing/2014/main" id="{69912C0E-BA15-4F27-A8EE-DF07B38941BE}"/>
              </a:ext>
            </a:extLst>
          </p:cNvPr>
          <p:cNvSpPr/>
          <p:nvPr/>
        </p:nvSpPr>
        <p:spPr>
          <a:xfrm>
            <a:off x="225271" y="3953543"/>
            <a:ext cx="1229193" cy="563851"/>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ADB182A-C23E-49A7-8155-F6EBCB8F1052}"/>
              </a:ext>
            </a:extLst>
          </p:cNvPr>
          <p:cNvSpPr txBox="1"/>
          <p:nvPr/>
        </p:nvSpPr>
        <p:spPr>
          <a:xfrm>
            <a:off x="225271" y="4050802"/>
            <a:ext cx="1416801" cy="369332"/>
          </a:xfrm>
          <a:prstGeom prst="rect">
            <a:avLst/>
          </a:prstGeom>
          <a:noFill/>
        </p:spPr>
        <p:txBody>
          <a:bodyPr wrap="square" rtlCol="0">
            <a:spAutoFit/>
          </a:bodyPr>
          <a:lstStyle/>
          <a:p>
            <a:r>
              <a:rPr lang="en-US" dirty="0"/>
              <a:t>Your Code</a:t>
            </a:r>
          </a:p>
        </p:txBody>
      </p:sp>
      <p:sp>
        <p:nvSpPr>
          <p:cNvPr id="26" name="Rectangle: Rounded Corners 25">
            <a:extLst>
              <a:ext uri="{FF2B5EF4-FFF2-40B4-BE49-F238E27FC236}">
                <a16:creationId xmlns:a16="http://schemas.microsoft.com/office/drawing/2014/main" id="{5E4E5D8C-0361-454B-98BB-D5A8A8B2FC71}"/>
              </a:ext>
            </a:extLst>
          </p:cNvPr>
          <p:cNvSpPr/>
          <p:nvPr/>
        </p:nvSpPr>
        <p:spPr>
          <a:xfrm>
            <a:off x="5715000" y="3483463"/>
            <a:ext cx="2787578" cy="1392625"/>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0FF8B88A-D545-4B4C-9771-0D1E3C7F4920}"/>
              </a:ext>
            </a:extLst>
          </p:cNvPr>
          <p:cNvSpPr/>
          <p:nvPr/>
        </p:nvSpPr>
        <p:spPr>
          <a:xfrm>
            <a:off x="4803164" y="3489151"/>
            <a:ext cx="911836" cy="1386938"/>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FEFD3F8C-D026-4589-9336-7D46AD5802BC}"/>
              </a:ext>
            </a:extLst>
          </p:cNvPr>
          <p:cNvSpPr/>
          <p:nvPr/>
        </p:nvSpPr>
        <p:spPr>
          <a:xfrm>
            <a:off x="3231703" y="3493746"/>
            <a:ext cx="1553509" cy="138234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46FBC0D4-A00A-436B-BB67-CB4752DC5C7B}"/>
              </a:ext>
            </a:extLst>
          </p:cNvPr>
          <p:cNvSpPr/>
          <p:nvPr/>
        </p:nvSpPr>
        <p:spPr>
          <a:xfrm>
            <a:off x="1678194" y="3494899"/>
            <a:ext cx="1553509" cy="1381188"/>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C25569C6-CF33-4EE9-8439-E90F929C98C8}"/>
              </a:ext>
            </a:extLst>
          </p:cNvPr>
          <p:cNvCxnSpPr>
            <a:cxnSpLocks/>
            <a:endCxn id="20" idx="1"/>
          </p:cNvCxnSpPr>
          <p:nvPr/>
        </p:nvCxnSpPr>
        <p:spPr>
          <a:xfrm flipV="1">
            <a:off x="1454464" y="3902949"/>
            <a:ext cx="386335" cy="345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326D172-6B1A-4BB8-B7E0-220D6D1D4DC8}"/>
              </a:ext>
            </a:extLst>
          </p:cNvPr>
          <p:cNvCxnSpPr>
            <a:cxnSpLocks/>
          </p:cNvCxnSpPr>
          <p:nvPr/>
        </p:nvCxnSpPr>
        <p:spPr>
          <a:xfrm>
            <a:off x="1442479" y="4295860"/>
            <a:ext cx="382728" cy="234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A84570-AC72-477C-88CF-EB4A9BD1DEFE}"/>
              </a:ext>
            </a:extLst>
          </p:cNvPr>
          <p:cNvCxnSpPr>
            <a:cxnSpLocks/>
            <a:stCxn id="20" idx="3"/>
          </p:cNvCxnSpPr>
          <p:nvPr/>
        </p:nvCxnSpPr>
        <p:spPr>
          <a:xfrm>
            <a:off x="3069991" y="3902949"/>
            <a:ext cx="230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E504184-4762-45C2-B30D-A99269D7D92F}"/>
              </a:ext>
            </a:extLst>
          </p:cNvPr>
          <p:cNvCxnSpPr>
            <a:cxnSpLocks/>
          </p:cNvCxnSpPr>
          <p:nvPr/>
        </p:nvCxnSpPr>
        <p:spPr>
          <a:xfrm>
            <a:off x="3086677" y="4519489"/>
            <a:ext cx="230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2F6990B-1464-4818-9CE5-85171316968A}"/>
              </a:ext>
            </a:extLst>
          </p:cNvPr>
          <p:cNvCxnSpPr>
            <a:cxnSpLocks/>
          </p:cNvCxnSpPr>
          <p:nvPr/>
        </p:nvCxnSpPr>
        <p:spPr>
          <a:xfrm>
            <a:off x="4693270" y="4219979"/>
            <a:ext cx="230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00262BB-3B4F-49AB-8C7E-D597B4460C5D}"/>
              </a:ext>
            </a:extLst>
          </p:cNvPr>
          <p:cNvCxnSpPr>
            <a:cxnSpLocks/>
          </p:cNvCxnSpPr>
          <p:nvPr/>
        </p:nvCxnSpPr>
        <p:spPr>
          <a:xfrm>
            <a:off x="5605106" y="4235468"/>
            <a:ext cx="230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87BD1D2-70CF-4773-A5F1-725B04554BE3}"/>
              </a:ext>
            </a:extLst>
          </p:cNvPr>
          <p:cNvCxnSpPr>
            <a:cxnSpLocks/>
            <a:endCxn id="7" idx="2"/>
          </p:cNvCxnSpPr>
          <p:nvPr/>
        </p:nvCxnSpPr>
        <p:spPr>
          <a:xfrm flipV="1">
            <a:off x="7677749" y="2607155"/>
            <a:ext cx="1" cy="93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168C4B6-B20E-43E8-B87A-610561DEF4E2}"/>
              </a:ext>
            </a:extLst>
          </p:cNvPr>
          <p:cNvSpPr txBox="1"/>
          <p:nvPr/>
        </p:nvSpPr>
        <p:spPr>
          <a:xfrm>
            <a:off x="6378200" y="3234962"/>
            <a:ext cx="890310" cy="276999"/>
          </a:xfrm>
          <a:prstGeom prst="rect">
            <a:avLst/>
          </a:prstGeom>
          <a:noFill/>
        </p:spPr>
        <p:txBody>
          <a:bodyPr wrap="square" rtlCol="0">
            <a:spAutoFit/>
          </a:bodyPr>
          <a:lstStyle/>
          <a:p>
            <a:r>
              <a:rPr lang="en-US" sz="1200" dirty="0">
                <a:solidFill>
                  <a:schemeClr val="tx2"/>
                </a:solidFill>
              </a:rPr>
              <a:t>Hardware</a:t>
            </a:r>
          </a:p>
        </p:txBody>
      </p:sp>
      <p:sp>
        <p:nvSpPr>
          <p:cNvPr id="45" name="TextBox 44">
            <a:extLst>
              <a:ext uri="{FF2B5EF4-FFF2-40B4-BE49-F238E27FC236}">
                <a16:creationId xmlns:a16="http://schemas.microsoft.com/office/drawing/2014/main" id="{5123661D-F292-4B08-B42A-E3B3E1BB3B9A}"/>
              </a:ext>
            </a:extLst>
          </p:cNvPr>
          <p:cNvSpPr txBox="1"/>
          <p:nvPr/>
        </p:nvSpPr>
        <p:spPr>
          <a:xfrm>
            <a:off x="5073162" y="3196964"/>
            <a:ext cx="421233" cy="276999"/>
          </a:xfrm>
          <a:prstGeom prst="rect">
            <a:avLst/>
          </a:prstGeom>
          <a:noFill/>
        </p:spPr>
        <p:txBody>
          <a:bodyPr wrap="square" rtlCol="0">
            <a:spAutoFit/>
          </a:bodyPr>
          <a:lstStyle/>
          <a:p>
            <a:r>
              <a:rPr lang="en-US" sz="1200" dirty="0">
                <a:solidFill>
                  <a:schemeClr val="tx2"/>
                </a:solidFill>
              </a:rPr>
              <a:t>OS</a:t>
            </a:r>
          </a:p>
        </p:txBody>
      </p:sp>
      <p:sp>
        <p:nvSpPr>
          <p:cNvPr id="46" name="TextBox 45">
            <a:extLst>
              <a:ext uri="{FF2B5EF4-FFF2-40B4-BE49-F238E27FC236}">
                <a16:creationId xmlns:a16="http://schemas.microsoft.com/office/drawing/2014/main" id="{B266F9AB-AA22-48EA-9FF3-0C78DFB17DA1}"/>
              </a:ext>
            </a:extLst>
          </p:cNvPr>
          <p:cNvSpPr txBox="1"/>
          <p:nvPr/>
        </p:nvSpPr>
        <p:spPr>
          <a:xfrm>
            <a:off x="3512562" y="3211779"/>
            <a:ext cx="1118698" cy="276999"/>
          </a:xfrm>
          <a:prstGeom prst="rect">
            <a:avLst/>
          </a:prstGeom>
          <a:noFill/>
        </p:spPr>
        <p:txBody>
          <a:bodyPr wrap="square" rtlCol="0">
            <a:spAutoFit/>
          </a:bodyPr>
          <a:lstStyle/>
          <a:p>
            <a:r>
              <a:rPr lang="en-US" sz="1200" dirty="0">
                <a:solidFill>
                  <a:schemeClr val="tx2"/>
                </a:solidFill>
              </a:rPr>
              <a:t>Native C Code</a:t>
            </a:r>
          </a:p>
        </p:txBody>
      </p:sp>
      <p:sp>
        <p:nvSpPr>
          <p:cNvPr id="47" name="TextBox 46">
            <a:extLst>
              <a:ext uri="{FF2B5EF4-FFF2-40B4-BE49-F238E27FC236}">
                <a16:creationId xmlns:a16="http://schemas.microsoft.com/office/drawing/2014/main" id="{24BA06D3-B913-467D-99E0-9FCEF680253F}"/>
              </a:ext>
            </a:extLst>
          </p:cNvPr>
          <p:cNvSpPr txBox="1"/>
          <p:nvPr/>
        </p:nvSpPr>
        <p:spPr>
          <a:xfrm>
            <a:off x="1836602" y="3184805"/>
            <a:ext cx="1425110" cy="276999"/>
          </a:xfrm>
          <a:prstGeom prst="rect">
            <a:avLst/>
          </a:prstGeom>
          <a:noFill/>
        </p:spPr>
        <p:txBody>
          <a:bodyPr wrap="square" rtlCol="0">
            <a:spAutoFit/>
          </a:bodyPr>
          <a:lstStyle/>
          <a:p>
            <a:r>
              <a:rPr lang="en-US" sz="1200" dirty="0">
                <a:solidFill>
                  <a:schemeClr val="tx2"/>
                </a:solidFill>
              </a:rPr>
              <a:t>Python C Interface</a:t>
            </a:r>
          </a:p>
        </p:txBody>
      </p:sp>
    </p:spTree>
    <p:extLst>
      <p:ext uri="{BB962C8B-B14F-4D97-AF65-F5344CB8AC3E}">
        <p14:creationId xmlns:p14="http://schemas.microsoft.com/office/powerpoint/2010/main" val="118822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
                                            <p:txEl>
                                              <p:pRg st="3" end="3"/>
                                            </p:txEl>
                                          </p:spTgt>
                                        </p:tgtEl>
                                        <p:attrNameLst>
                                          <p:attrName>style.visibility</p:attrName>
                                        </p:attrNameLst>
                                      </p:cBhvr>
                                      <p:to>
                                        <p:strVal val="visible"/>
                                      </p:to>
                                    </p:set>
                                    <p:animEffect transition="in" filter="fade">
                                      <p:cBhvr>
                                        <p:cTn id="76" dur="500"/>
                                        <p:tgtEl>
                                          <p:spTgt spid="3">
                                            <p:txEl>
                                              <p:pRg st="3" end="3"/>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fade">
                                      <p:cBhvr>
                                        <p:cTn id="81" dur="500"/>
                                        <p:tgtEl>
                                          <p:spTgt spid="3">
                                            <p:txEl>
                                              <p:pRg st="4" end="4"/>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
                                            <p:txEl>
                                              <p:pRg st="5" end="5"/>
                                            </p:txEl>
                                          </p:spTgt>
                                        </p:tgtEl>
                                        <p:attrNameLst>
                                          <p:attrName>style.visibility</p:attrName>
                                        </p:attrNameLst>
                                      </p:cBhvr>
                                      <p:to>
                                        <p:strVal val="visible"/>
                                      </p:to>
                                    </p:set>
                                    <p:animEffect transition="in" filter="fade">
                                      <p:cBhvr>
                                        <p:cTn id="86" dur="500"/>
                                        <p:tgtEl>
                                          <p:spTgt spid="3">
                                            <p:txEl>
                                              <p:pRg st="5" end="5"/>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animEffect transition="in" filter="fade">
                                      <p:cBhvr>
                                        <p:cTn id="91" dur="500"/>
                                        <p:tgtEl>
                                          <p:spTgt spid="3">
                                            <p:txEl>
                                              <p:pRg st="6" end="6"/>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3">
                                            <p:txEl>
                                              <p:pRg st="7" end="7"/>
                                            </p:txEl>
                                          </p:spTgt>
                                        </p:tgtEl>
                                        <p:attrNameLst>
                                          <p:attrName>style.visibility</p:attrName>
                                        </p:attrNameLst>
                                      </p:cBhvr>
                                      <p:to>
                                        <p:strVal val="visible"/>
                                      </p:to>
                                    </p:set>
                                    <p:animEffect transition="in" filter="fade">
                                      <p:cBhvr>
                                        <p:cTn id="96" dur="500"/>
                                        <p:tgtEl>
                                          <p:spTgt spid="3">
                                            <p:txEl>
                                              <p:pRg st="7" end="7"/>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
                                            <p:txEl>
                                              <p:pRg st="8" end="8"/>
                                            </p:txEl>
                                          </p:spTgt>
                                        </p:tgtEl>
                                        <p:attrNameLst>
                                          <p:attrName>style.visibility</p:attrName>
                                        </p:attrNameLst>
                                      </p:cBhvr>
                                      <p:to>
                                        <p:strVal val="visible"/>
                                      </p:to>
                                    </p:set>
                                    <p:animEffect transition="in" filter="fade">
                                      <p:cBhvr>
                                        <p:cTn id="10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P spid="20" grpId="0" animBg="1"/>
      <p:bldP spid="21" grpId="0" animBg="1"/>
      <p:bldP spid="22" grpId="0"/>
      <p:bldP spid="23" grpId="0"/>
      <p:bldP spid="24" grpId="0" animBg="1"/>
      <p:bldP spid="25" grpId="0"/>
      <p:bldP spid="28" grpId="0" animBg="1"/>
      <p:bldP spid="29" grpId="0" animBg="1"/>
      <p:bldP spid="46" grpId="0"/>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229B-54D1-4B7F-8E40-949A674361A4}"/>
              </a:ext>
            </a:extLst>
          </p:cNvPr>
          <p:cNvSpPr>
            <a:spLocks noGrp="1"/>
          </p:cNvSpPr>
          <p:nvPr>
            <p:ph type="title"/>
          </p:nvPr>
        </p:nvSpPr>
        <p:spPr/>
        <p:txBody>
          <a:bodyPr/>
          <a:lstStyle/>
          <a:p>
            <a:r>
              <a:rPr lang="en-US" dirty="0"/>
              <a:t>OS-Specific Look and Feel</a:t>
            </a:r>
          </a:p>
        </p:txBody>
      </p:sp>
      <p:sp>
        <p:nvSpPr>
          <p:cNvPr id="4" name="Slide Number Placeholder 3">
            <a:extLst>
              <a:ext uri="{FF2B5EF4-FFF2-40B4-BE49-F238E27FC236}">
                <a16:creationId xmlns:a16="http://schemas.microsoft.com/office/drawing/2014/main" id="{1A438BCA-BA44-4D7B-AD79-B23AEE1AA6F2}"/>
              </a:ext>
            </a:extLst>
          </p:cNvPr>
          <p:cNvSpPr>
            <a:spLocks noGrp="1"/>
          </p:cNvSpPr>
          <p:nvPr>
            <p:ph type="sldNum" sz="quarter" idx="12"/>
          </p:nvPr>
        </p:nvSpPr>
        <p:spPr/>
        <p:txBody>
          <a:bodyPr/>
          <a:lstStyle/>
          <a:p>
            <a:fld id="{B9EA2576-3992-4A7D-AC41-AC0E2BE3E45F}" type="slidenum">
              <a:rPr lang="en-US" smtClean="0"/>
              <a:pPr/>
              <a:t>4</a:t>
            </a:fld>
            <a:endParaRPr lang="en-US" dirty="0"/>
          </a:p>
        </p:txBody>
      </p:sp>
      <p:pic>
        <p:nvPicPr>
          <p:cNvPr id="5" name="Picture 4">
            <a:extLst>
              <a:ext uri="{FF2B5EF4-FFF2-40B4-BE49-F238E27FC236}">
                <a16:creationId xmlns:a16="http://schemas.microsoft.com/office/drawing/2014/main" id="{B37DB827-CF7D-4C0D-A540-E45B2E72E227}"/>
              </a:ext>
            </a:extLst>
          </p:cNvPr>
          <p:cNvPicPr>
            <a:picLocks noChangeAspect="1"/>
          </p:cNvPicPr>
          <p:nvPr/>
        </p:nvPicPr>
        <p:blipFill>
          <a:blip r:embed="rId3"/>
          <a:stretch>
            <a:fillRect/>
          </a:stretch>
        </p:blipFill>
        <p:spPr>
          <a:xfrm>
            <a:off x="2546115" y="955476"/>
            <a:ext cx="3854685" cy="1844873"/>
          </a:xfrm>
          <a:prstGeom prst="rect">
            <a:avLst/>
          </a:prstGeom>
        </p:spPr>
      </p:pic>
      <p:pic>
        <p:nvPicPr>
          <p:cNvPr id="6" name="Picture 5">
            <a:extLst>
              <a:ext uri="{FF2B5EF4-FFF2-40B4-BE49-F238E27FC236}">
                <a16:creationId xmlns:a16="http://schemas.microsoft.com/office/drawing/2014/main" id="{65DB4E85-2BF1-4EA5-98FB-4C54ECD09968}"/>
              </a:ext>
            </a:extLst>
          </p:cNvPr>
          <p:cNvPicPr>
            <a:picLocks noChangeAspect="1"/>
          </p:cNvPicPr>
          <p:nvPr/>
        </p:nvPicPr>
        <p:blipFill>
          <a:blip r:embed="rId4"/>
          <a:stretch>
            <a:fillRect/>
          </a:stretch>
        </p:blipFill>
        <p:spPr>
          <a:xfrm>
            <a:off x="1828800" y="3009900"/>
            <a:ext cx="5283197" cy="1752600"/>
          </a:xfrm>
          <a:prstGeom prst="rect">
            <a:avLst/>
          </a:prstGeom>
        </p:spPr>
      </p:pic>
    </p:spTree>
    <p:extLst>
      <p:ext uri="{BB962C8B-B14F-4D97-AF65-F5344CB8AC3E}">
        <p14:creationId xmlns:p14="http://schemas.microsoft.com/office/powerpoint/2010/main" val="581564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B8CED-1315-45E5-A3C0-CF0E0ABE63CA}"/>
              </a:ext>
            </a:extLst>
          </p:cNvPr>
          <p:cNvSpPr>
            <a:spLocks noGrp="1"/>
          </p:cNvSpPr>
          <p:nvPr>
            <p:ph type="title"/>
          </p:nvPr>
        </p:nvSpPr>
        <p:spPr/>
        <p:txBody>
          <a:bodyPr/>
          <a:lstStyle/>
          <a:p>
            <a:r>
              <a:rPr lang="en-US" dirty="0"/>
              <a:t>Widgets</a:t>
            </a:r>
          </a:p>
        </p:txBody>
      </p:sp>
      <p:sp>
        <p:nvSpPr>
          <p:cNvPr id="4" name="Slide Number Placeholder 3">
            <a:extLst>
              <a:ext uri="{FF2B5EF4-FFF2-40B4-BE49-F238E27FC236}">
                <a16:creationId xmlns:a16="http://schemas.microsoft.com/office/drawing/2014/main" id="{BB8A1D35-6615-4081-9667-2853B987874D}"/>
              </a:ext>
            </a:extLst>
          </p:cNvPr>
          <p:cNvSpPr>
            <a:spLocks noGrp="1"/>
          </p:cNvSpPr>
          <p:nvPr>
            <p:ph type="sldNum" sz="quarter" idx="12"/>
          </p:nvPr>
        </p:nvSpPr>
        <p:spPr/>
        <p:txBody>
          <a:bodyPr/>
          <a:lstStyle/>
          <a:p>
            <a:fld id="{B9EA2576-3992-4A7D-AC41-AC0E2BE3E45F}" type="slidenum">
              <a:rPr lang="en-US" smtClean="0"/>
              <a:pPr/>
              <a:t>5</a:t>
            </a:fld>
            <a:endParaRPr lang="en-US" dirty="0"/>
          </a:p>
        </p:txBody>
      </p:sp>
      <p:pic>
        <p:nvPicPr>
          <p:cNvPr id="5" name="Picture 4">
            <a:extLst>
              <a:ext uri="{FF2B5EF4-FFF2-40B4-BE49-F238E27FC236}">
                <a16:creationId xmlns:a16="http://schemas.microsoft.com/office/drawing/2014/main" id="{B94A2654-6A40-46CF-B76E-41B019E7D86A}"/>
              </a:ext>
            </a:extLst>
          </p:cNvPr>
          <p:cNvPicPr>
            <a:picLocks noChangeAspect="1"/>
          </p:cNvPicPr>
          <p:nvPr/>
        </p:nvPicPr>
        <p:blipFill>
          <a:blip r:embed="rId3"/>
          <a:stretch>
            <a:fillRect/>
          </a:stretch>
        </p:blipFill>
        <p:spPr>
          <a:xfrm>
            <a:off x="2895600" y="825381"/>
            <a:ext cx="3504442" cy="4017287"/>
          </a:xfrm>
          <a:prstGeom prst="rect">
            <a:avLst/>
          </a:prstGeom>
          <a:effectLst/>
        </p:spPr>
      </p:pic>
      <p:pic>
        <p:nvPicPr>
          <p:cNvPr id="6" name="Picture 5">
            <a:extLst>
              <a:ext uri="{FF2B5EF4-FFF2-40B4-BE49-F238E27FC236}">
                <a16:creationId xmlns:a16="http://schemas.microsoft.com/office/drawing/2014/main" id="{DA2D2A2E-0E72-49A1-9775-80F5EE2B7A50}"/>
              </a:ext>
            </a:extLst>
          </p:cNvPr>
          <p:cNvPicPr>
            <a:picLocks noChangeAspect="1"/>
          </p:cNvPicPr>
          <p:nvPr/>
        </p:nvPicPr>
        <p:blipFill>
          <a:blip r:embed="rId4"/>
          <a:stretch>
            <a:fillRect/>
          </a:stretch>
        </p:blipFill>
        <p:spPr>
          <a:xfrm>
            <a:off x="3257741" y="1103075"/>
            <a:ext cx="154590" cy="151844"/>
          </a:xfrm>
          <a:prstGeom prst="rect">
            <a:avLst/>
          </a:prstGeom>
        </p:spPr>
      </p:pic>
      <p:sp>
        <p:nvSpPr>
          <p:cNvPr id="7" name="TextBox 6">
            <a:extLst>
              <a:ext uri="{FF2B5EF4-FFF2-40B4-BE49-F238E27FC236}">
                <a16:creationId xmlns:a16="http://schemas.microsoft.com/office/drawing/2014/main" id="{23AB6F31-E502-4C6B-AE94-0F0FAC1F5159}"/>
              </a:ext>
            </a:extLst>
          </p:cNvPr>
          <p:cNvSpPr txBox="1"/>
          <p:nvPr/>
        </p:nvSpPr>
        <p:spPr>
          <a:xfrm>
            <a:off x="1142999" y="1234953"/>
            <a:ext cx="888023" cy="369332"/>
          </a:xfrm>
          <a:prstGeom prst="rect">
            <a:avLst/>
          </a:prstGeom>
          <a:noFill/>
        </p:spPr>
        <p:txBody>
          <a:bodyPr wrap="square" rtlCol="0">
            <a:spAutoFit/>
          </a:bodyPr>
          <a:lstStyle/>
          <a:p>
            <a:r>
              <a:rPr lang="en-US" dirty="0">
                <a:solidFill>
                  <a:srgbClr val="C00000"/>
                </a:solidFill>
              </a:rPr>
              <a:t>Label</a:t>
            </a:r>
            <a:endParaRPr lang="en-US" dirty="0"/>
          </a:p>
        </p:txBody>
      </p:sp>
      <p:cxnSp>
        <p:nvCxnSpPr>
          <p:cNvPr id="8" name="Straight Arrow Connector 7">
            <a:extLst>
              <a:ext uri="{FF2B5EF4-FFF2-40B4-BE49-F238E27FC236}">
                <a16:creationId xmlns:a16="http://schemas.microsoft.com/office/drawing/2014/main" id="{44671AB2-F811-46AA-8CD9-5D9C26293539}"/>
              </a:ext>
            </a:extLst>
          </p:cNvPr>
          <p:cNvCxnSpPr/>
          <p:nvPr/>
        </p:nvCxnSpPr>
        <p:spPr>
          <a:xfrm>
            <a:off x="2031023" y="1444650"/>
            <a:ext cx="1264920" cy="126792"/>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AFC4050F-76C2-4455-8E52-05A50EEA481A}"/>
              </a:ext>
            </a:extLst>
          </p:cNvPr>
          <p:cNvCxnSpPr>
            <a:cxnSpLocks/>
          </p:cNvCxnSpPr>
          <p:nvPr/>
        </p:nvCxnSpPr>
        <p:spPr>
          <a:xfrm flipH="1">
            <a:off x="5715000" y="1419619"/>
            <a:ext cx="1371600" cy="184666"/>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A015141C-1242-479A-B0C6-61A1F6A895BD}"/>
              </a:ext>
            </a:extLst>
          </p:cNvPr>
          <p:cNvSpPr txBox="1"/>
          <p:nvPr/>
        </p:nvSpPr>
        <p:spPr>
          <a:xfrm>
            <a:off x="7086600" y="1178997"/>
            <a:ext cx="1371600" cy="369332"/>
          </a:xfrm>
          <a:prstGeom prst="rect">
            <a:avLst/>
          </a:prstGeom>
          <a:noFill/>
        </p:spPr>
        <p:txBody>
          <a:bodyPr wrap="square" rtlCol="0">
            <a:spAutoFit/>
          </a:bodyPr>
          <a:lstStyle/>
          <a:p>
            <a:r>
              <a:rPr lang="en-US" dirty="0" err="1">
                <a:solidFill>
                  <a:srgbClr val="C00000"/>
                </a:solidFill>
              </a:rPr>
              <a:t>ComboBox</a:t>
            </a:r>
            <a:endParaRPr lang="en-US" dirty="0"/>
          </a:p>
        </p:txBody>
      </p:sp>
      <p:cxnSp>
        <p:nvCxnSpPr>
          <p:cNvPr id="13" name="Straight Arrow Connector 12">
            <a:extLst>
              <a:ext uri="{FF2B5EF4-FFF2-40B4-BE49-F238E27FC236}">
                <a16:creationId xmlns:a16="http://schemas.microsoft.com/office/drawing/2014/main" id="{4C5F17DE-2D0E-4D09-A875-ABEC9CA92CC5}"/>
              </a:ext>
            </a:extLst>
          </p:cNvPr>
          <p:cNvCxnSpPr>
            <a:cxnSpLocks/>
          </p:cNvCxnSpPr>
          <p:nvPr/>
        </p:nvCxnSpPr>
        <p:spPr>
          <a:xfrm flipH="1">
            <a:off x="5665177" y="1934308"/>
            <a:ext cx="1298331" cy="15807"/>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005C8871-4867-45E5-A59E-CA6ED32B1761}"/>
              </a:ext>
            </a:extLst>
          </p:cNvPr>
          <p:cNvSpPr txBox="1"/>
          <p:nvPr/>
        </p:nvSpPr>
        <p:spPr>
          <a:xfrm>
            <a:off x="6963508" y="1749642"/>
            <a:ext cx="1371600" cy="369332"/>
          </a:xfrm>
          <a:prstGeom prst="rect">
            <a:avLst/>
          </a:prstGeom>
          <a:noFill/>
        </p:spPr>
        <p:txBody>
          <a:bodyPr wrap="square" rtlCol="0">
            <a:spAutoFit/>
          </a:bodyPr>
          <a:lstStyle/>
          <a:p>
            <a:r>
              <a:rPr lang="en-US" dirty="0">
                <a:solidFill>
                  <a:srgbClr val="C00000"/>
                </a:solidFill>
              </a:rPr>
              <a:t>Entry</a:t>
            </a:r>
            <a:endParaRPr lang="en-US" dirty="0"/>
          </a:p>
        </p:txBody>
      </p:sp>
      <p:sp>
        <p:nvSpPr>
          <p:cNvPr id="16" name="TextBox 15">
            <a:extLst>
              <a:ext uri="{FF2B5EF4-FFF2-40B4-BE49-F238E27FC236}">
                <a16:creationId xmlns:a16="http://schemas.microsoft.com/office/drawing/2014/main" id="{B4B17192-4829-4460-BB4D-052A417908AC}"/>
              </a:ext>
            </a:extLst>
          </p:cNvPr>
          <p:cNvSpPr txBox="1"/>
          <p:nvPr/>
        </p:nvSpPr>
        <p:spPr>
          <a:xfrm>
            <a:off x="1623060" y="2158484"/>
            <a:ext cx="917159" cy="369332"/>
          </a:xfrm>
          <a:prstGeom prst="rect">
            <a:avLst/>
          </a:prstGeom>
          <a:noFill/>
        </p:spPr>
        <p:txBody>
          <a:bodyPr wrap="square" rtlCol="0">
            <a:spAutoFit/>
          </a:bodyPr>
          <a:lstStyle/>
          <a:p>
            <a:r>
              <a:rPr lang="en-US" dirty="0">
                <a:solidFill>
                  <a:srgbClr val="C00000"/>
                </a:solidFill>
              </a:rPr>
              <a:t>Button</a:t>
            </a:r>
            <a:endParaRPr lang="en-US" dirty="0"/>
          </a:p>
        </p:txBody>
      </p:sp>
      <p:sp>
        <p:nvSpPr>
          <p:cNvPr id="17" name="TextBox 16">
            <a:extLst>
              <a:ext uri="{FF2B5EF4-FFF2-40B4-BE49-F238E27FC236}">
                <a16:creationId xmlns:a16="http://schemas.microsoft.com/office/drawing/2014/main" id="{2EE70DF1-34D7-4247-82FA-6A2FF051F570}"/>
              </a:ext>
            </a:extLst>
          </p:cNvPr>
          <p:cNvSpPr txBox="1"/>
          <p:nvPr/>
        </p:nvSpPr>
        <p:spPr>
          <a:xfrm>
            <a:off x="6963508" y="3072884"/>
            <a:ext cx="1371600" cy="369332"/>
          </a:xfrm>
          <a:prstGeom prst="rect">
            <a:avLst/>
          </a:prstGeom>
          <a:noFill/>
        </p:spPr>
        <p:txBody>
          <a:bodyPr wrap="square" rtlCol="0">
            <a:spAutoFit/>
          </a:bodyPr>
          <a:lstStyle/>
          <a:p>
            <a:r>
              <a:rPr lang="en-US" dirty="0">
                <a:solidFill>
                  <a:srgbClr val="C00000"/>
                </a:solidFill>
              </a:rPr>
              <a:t>Text</a:t>
            </a:r>
            <a:endParaRPr lang="en-US" dirty="0"/>
          </a:p>
        </p:txBody>
      </p:sp>
      <p:cxnSp>
        <p:nvCxnSpPr>
          <p:cNvPr id="18" name="Straight Arrow Connector 17">
            <a:extLst>
              <a:ext uri="{FF2B5EF4-FFF2-40B4-BE49-F238E27FC236}">
                <a16:creationId xmlns:a16="http://schemas.microsoft.com/office/drawing/2014/main" id="{42B34881-0384-4F2A-9130-5D3ED5341EFB}"/>
              </a:ext>
            </a:extLst>
          </p:cNvPr>
          <p:cNvCxnSpPr>
            <a:cxnSpLocks/>
          </p:cNvCxnSpPr>
          <p:nvPr/>
        </p:nvCxnSpPr>
        <p:spPr>
          <a:xfrm>
            <a:off x="2514600" y="2343150"/>
            <a:ext cx="1774445" cy="0"/>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0EB1B25F-CDA6-4447-BD7A-F2EF4383FA8D}"/>
              </a:ext>
            </a:extLst>
          </p:cNvPr>
          <p:cNvCxnSpPr>
            <a:cxnSpLocks/>
          </p:cNvCxnSpPr>
          <p:nvPr/>
        </p:nvCxnSpPr>
        <p:spPr>
          <a:xfrm flipH="1">
            <a:off x="5580185" y="3257550"/>
            <a:ext cx="1298331" cy="15807"/>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0458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righ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22" presetClass="entr" presetSubtype="2"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righ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B8CED-1315-45E5-A3C0-CF0E0ABE63CA}"/>
              </a:ext>
            </a:extLst>
          </p:cNvPr>
          <p:cNvSpPr>
            <a:spLocks noGrp="1"/>
          </p:cNvSpPr>
          <p:nvPr>
            <p:ph type="title"/>
          </p:nvPr>
        </p:nvSpPr>
        <p:spPr/>
        <p:txBody>
          <a:bodyPr/>
          <a:lstStyle/>
          <a:p>
            <a:r>
              <a:rPr lang="en-US" dirty="0"/>
              <a:t>Containers and Layout</a:t>
            </a:r>
          </a:p>
        </p:txBody>
      </p:sp>
      <p:sp>
        <p:nvSpPr>
          <p:cNvPr id="4" name="Slide Number Placeholder 3">
            <a:extLst>
              <a:ext uri="{FF2B5EF4-FFF2-40B4-BE49-F238E27FC236}">
                <a16:creationId xmlns:a16="http://schemas.microsoft.com/office/drawing/2014/main" id="{BB8A1D35-6615-4081-9667-2853B987874D}"/>
              </a:ext>
            </a:extLst>
          </p:cNvPr>
          <p:cNvSpPr>
            <a:spLocks noGrp="1"/>
          </p:cNvSpPr>
          <p:nvPr>
            <p:ph type="sldNum" sz="quarter" idx="12"/>
          </p:nvPr>
        </p:nvSpPr>
        <p:spPr>
          <a:xfrm>
            <a:off x="6858000" y="4703383"/>
            <a:ext cx="609600" cy="274637"/>
          </a:xfrm>
        </p:spPr>
        <p:txBody>
          <a:bodyPr/>
          <a:lstStyle/>
          <a:p>
            <a:fld id="{B9EA2576-3992-4A7D-AC41-AC0E2BE3E45F}" type="slidenum">
              <a:rPr lang="en-US" smtClean="0"/>
              <a:pPr/>
              <a:t>6</a:t>
            </a:fld>
            <a:endParaRPr lang="en-US" dirty="0"/>
          </a:p>
        </p:txBody>
      </p:sp>
      <p:pic>
        <p:nvPicPr>
          <p:cNvPr id="5" name="Picture 4">
            <a:extLst>
              <a:ext uri="{FF2B5EF4-FFF2-40B4-BE49-F238E27FC236}">
                <a16:creationId xmlns:a16="http://schemas.microsoft.com/office/drawing/2014/main" id="{B94A2654-6A40-46CF-B76E-41B019E7D86A}"/>
              </a:ext>
            </a:extLst>
          </p:cNvPr>
          <p:cNvPicPr>
            <a:picLocks noChangeAspect="1"/>
          </p:cNvPicPr>
          <p:nvPr/>
        </p:nvPicPr>
        <p:blipFill>
          <a:blip r:embed="rId3"/>
          <a:stretch>
            <a:fillRect/>
          </a:stretch>
        </p:blipFill>
        <p:spPr>
          <a:xfrm>
            <a:off x="228600" y="740983"/>
            <a:ext cx="3504442" cy="4017287"/>
          </a:xfrm>
          <a:prstGeom prst="rect">
            <a:avLst/>
          </a:prstGeom>
          <a:effectLst/>
        </p:spPr>
      </p:pic>
      <p:pic>
        <p:nvPicPr>
          <p:cNvPr id="6" name="Picture 5">
            <a:extLst>
              <a:ext uri="{FF2B5EF4-FFF2-40B4-BE49-F238E27FC236}">
                <a16:creationId xmlns:a16="http://schemas.microsoft.com/office/drawing/2014/main" id="{DA2D2A2E-0E72-49A1-9775-80F5EE2B7A50}"/>
              </a:ext>
            </a:extLst>
          </p:cNvPr>
          <p:cNvPicPr>
            <a:picLocks noChangeAspect="1"/>
          </p:cNvPicPr>
          <p:nvPr/>
        </p:nvPicPr>
        <p:blipFill>
          <a:blip r:embed="rId4"/>
          <a:stretch>
            <a:fillRect/>
          </a:stretch>
        </p:blipFill>
        <p:spPr>
          <a:xfrm>
            <a:off x="590741" y="1018677"/>
            <a:ext cx="154590" cy="151844"/>
          </a:xfrm>
          <a:prstGeom prst="rect">
            <a:avLst/>
          </a:prstGeom>
        </p:spPr>
      </p:pic>
      <p:sp>
        <p:nvSpPr>
          <p:cNvPr id="19" name="Rectangle 18">
            <a:extLst>
              <a:ext uri="{FF2B5EF4-FFF2-40B4-BE49-F238E27FC236}">
                <a16:creationId xmlns:a16="http://schemas.microsoft.com/office/drawing/2014/main" id="{4C800DDE-52EE-4FB5-9BBF-77D09C5F7420}"/>
              </a:ext>
            </a:extLst>
          </p:cNvPr>
          <p:cNvSpPr/>
          <p:nvPr/>
        </p:nvSpPr>
        <p:spPr>
          <a:xfrm>
            <a:off x="582050" y="1307688"/>
            <a:ext cx="2817642" cy="39275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B8DE99E-7F1B-4CBF-8E3A-9D5FCE90EE06}"/>
              </a:ext>
            </a:extLst>
          </p:cNvPr>
          <p:cNvSpPr/>
          <p:nvPr/>
        </p:nvSpPr>
        <p:spPr>
          <a:xfrm>
            <a:off x="584981" y="1723857"/>
            <a:ext cx="2817642" cy="39275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BFF8F6-48F0-43DA-956F-30CF13BA0C9B}"/>
              </a:ext>
            </a:extLst>
          </p:cNvPr>
          <p:cNvSpPr/>
          <p:nvPr/>
        </p:nvSpPr>
        <p:spPr>
          <a:xfrm>
            <a:off x="514641" y="1231488"/>
            <a:ext cx="2955389" cy="3291283"/>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EACA49CD-1AAB-49E1-9599-DE11BD0C5818}"/>
              </a:ext>
            </a:extLst>
          </p:cNvPr>
          <p:cNvCxnSpPr>
            <a:cxnSpLocks/>
          </p:cNvCxnSpPr>
          <p:nvPr/>
        </p:nvCxnSpPr>
        <p:spPr>
          <a:xfrm flipH="1">
            <a:off x="3399692" y="1504062"/>
            <a:ext cx="1210407" cy="1"/>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6D7F0D87-D030-4E7D-82D0-8E47B03E39B2}"/>
              </a:ext>
            </a:extLst>
          </p:cNvPr>
          <p:cNvCxnSpPr>
            <a:cxnSpLocks/>
          </p:cNvCxnSpPr>
          <p:nvPr/>
        </p:nvCxnSpPr>
        <p:spPr>
          <a:xfrm flipH="1">
            <a:off x="3399692" y="1541189"/>
            <a:ext cx="1210407" cy="379043"/>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F763AFB5-21A2-4AF0-A151-764C50B38EEE}"/>
              </a:ext>
            </a:extLst>
          </p:cNvPr>
          <p:cNvSpPr txBox="1"/>
          <p:nvPr/>
        </p:nvSpPr>
        <p:spPr>
          <a:xfrm>
            <a:off x="4574930" y="1329624"/>
            <a:ext cx="987670" cy="369332"/>
          </a:xfrm>
          <a:prstGeom prst="rect">
            <a:avLst/>
          </a:prstGeom>
          <a:noFill/>
        </p:spPr>
        <p:txBody>
          <a:bodyPr wrap="square" rtlCol="0">
            <a:spAutoFit/>
          </a:bodyPr>
          <a:lstStyle/>
          <a:p>
            <a:r>
              <a:rPr lang="en-US" dirty="0">
                <a:solidFill>
                  <a:srgbClr val="C00000"/>
                </a:solidFill>
              </a:rPr>
              <a:t>Frame</a:t>
            </a:r>
            <a:endParaRPr lang="en-US" dirty="0"/>
          </a:p>
        </p:txBody>
      </p:sp>
      <p:sp>
        <p:nvSpPr>
          <p:cNvPr id="26" name="TextBox 25">
            <a:extLst>
              <a:ext uri="{FF2B5EF4-FFF2-40B4-BE49-F238E27FC236}">
                <a16:creationId xmlns:a16="http://schemas.microsoft.com/office/drawing/2014/main" id="{E61836F8-ABE7-4D06-8B36-602E2D714412}"/>
              </a:ext>
            </a:extLst>
          </p:cNvPr>
          <p:cNvSpPr txBox="1"/>
          <p:nvPr/>
        </p:nvSpPr>
        <p:spPr>
          <a:xfrm>
            <a:off x="4918417" y="713643"/>
            <a:ext cx="982807" cy="369332"/>
          </a:xfrm>
          <a:prstGeom prst="rect">
            <a:avLst/>
          </a:prstGeom>
          <a:noFill/>
        </p:spPr>
        <p:txBody>
          <a:bodyPr wrap="square" rtlCol="0">
            <a:spAutoFit/>
          </a:bodyPr>
          <a:lstStyle/>
          <a:p>
            <a:r>
              <a:rPr lang="en-US" dirty="0">
                <a:solidFill>
                  <a:srgbClr val="C00000"/>
                </a:solidFill>
              </a:rPr>
              <a:t>Frame</a:t>
            </a:r>
            <a:endParaRPr lang="en-US" dirty="0"/>
          </a:p>
        </p:txBody>
      </p:sp>
      <p:cxnSp>
        <p:nvCxnSpPr>
          <p:cNvPr id="27" name="Straight Arrow Connector 26">
            <a:extLst>
              <a:ext uri="{FF2B5EF4-FFF2-40B4-BE49-F238E27FC236}">
                <a16:creationId xmlns:a16="http://schemas.microsoft.com/office/drawing/2014/main" id="{1C98D750-5F55-4EE1-92BC-B21005D07A2F}"/>
              </a:ext>
            </a:extLst>
          </p:cNvPr>
          <p:cNvCxnSpPr>
            <a:cxnSpLocks/>
          </p:cNvCxnSpPr>
          <p:nvPr/>
        </p:nvCxnSpPr>
        <p:spPr>
          <a:xfrm flipH="1">
            <a:off x="3470030" y="898309"/>
            <a:ext cx="1476315" cy="409379"/>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C674E010-EF5C-48FF-AAFE-6ACA8EF439B8}"/>
              </a:ext>
            </a:extLst>
          </p:cNvPr>
          <p:cNvSpPr txBox="1"/>
          <p:nvPr/>
        </p:nvSpPr>
        <p:spPr>
          <a:xfrm>
            <a:off x="4146641" y="2116608"/>
            <a:ext cx="4311559" cy="1477328"/>
          </a:xfrm>
          <a:prstGeom prst="rect">
            <a:avLst/>
          </a:prstGeom>
          <a:noFill/>
        </p:spPr>
        <p:txBody>
          <a:bodyPr wrap="square" rtlCol="0">
            <a:spAutoFit/>
          </a:bodyPr>
          <a:lstStyle/>
          <a:p>
            <a:r>
              <a:rPr lang="en-US" dirty="0"/>
              <a:t>Layout Managers:</a:t>
            </a:r>
          </a:p>
          <a:p>
            <a:pPr marL="285750" indent="-285750">
              <a:buFontTx/>
              <a:buChar char="-"/>
            </a:pPr>
            <a:r>
              <a:rPr lang="en-US" dirty="0"/>
              <a:t>Place (absolute)</a:t>
            </a:r>
          </a:p>
          <a:p>
            <a:pPr marL="285750" indent="-285750">
              <a:buFontTx/>
              <a:buChar char="-"/>
            </a:pPr>
            <a:r>
              <a:rPr lang="en-US" dirty="0"/>
              <a:t>Pack (horizontal and vertical boxes)</a:t>
            </a:r>
          </a:p>
          <a:p>
            <a:pPr marL="285750" indent="-285750">
              <a:buFontTx/>
              <a:buChar char="-"/>
            </a:pPr>
            <a:r>
              <a:rPr lang="en-US" dirty="0"/>
              <a:t>Grid (two dimensional grid)</a:t>
            </a:r>
          </a:p>
          <a:p>
            <a:pPr marL="285750" indent="-285750">
              <a:buFontTx/>
              <a:buChar char="-"/>
            </a:pPr>
            <a:endParaRPr lang="en-US" dirty="0"/>
          </a:p>
        </p:txBody>
      </p:sp>
    </p:spTree>
    <p:extLst>
      <p:ext uri="{BB962C8B-B14F-4D97-AF65-F5344CB8AC3E}">
        <p14:creationId xmlns:p14="http://schemas.microsoft.com/office/powerpoint/2010/main" val="354952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Effect transition="in" filter="fade">
                                      <p:cBhvr>
                                        <p:cTn id="37" dur="500"/>
                                        <p:tgtEl>
                                          <p:spTgt spid="14">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xEl>
                                              <p:pRg st="1" end="1"/>
                                            </p:txEl>
                                          </p:spTgt>
                                        </p:tgtEl>
                                        <p:attrNameLst>
                                          <p:attrName>style.visibility</p:attrName>
                                        </p:attrNameLst>
                                      </p:cBhvr>
                                      <p:to>
                                        <p:strVal val="visible"/>
                                      </p:to>
                                    </p:set>
                                    <p:animEffect transition="in" filter="fade">
                                      <p:cBhvr>
                                        <p:cTn id="40" dur="500"/>
                                        <p:tgtEl>
                                          <p:spTgt spid="14">
                                            <p:txEl>
                                              <p:pRg st="1" end="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xEl>
                                              <p:pRg st="2" end="2"/>
                                            </p:txEl>
                                          </p:spTgt>
                                        </p:tgtEl>
                                        <p:attrNameLst>
                                          <p:attrName>style.visibility</p:attrName>
                                        </p:attrNameLst>
                                      </p:cBhvr>
                                      <p:to>
                                        <p:strVal val="visible"/>
                                      </p:to>
                                    </p:set>
                                    <p:animEffect transition="in" filter="fade">
                                      <p:cBhvr>
                                        <p:cTn id="43" dur="500"/>
                                        <p:tgtEl>
                                          <p:spTgt spid="14">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4">
                                            <p:txEl>
                                              <p:pRg st="3" end="3"/>
                                            </p:txEl>
                                          </p:spTgt>
                                        </p:tgtEl>
                                        <p:attrNameLst>
                                          <p:attrName>style.visibility</p:attrName>
                                        </p:attrNameLst>
                                      </p:cBhvr>
                                      <p:to>
                                        <p:strVal val="visible"/>
                                      </p:to>
                                    </p:set>
                                    <p:animEffect transition="in" filter="fade">
                                      <p:cBhvr>
                                        <p:cTn id="46"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6E57-FF69-4472-9869-52D0FAE9028C}"/>
              </a:ext>
            </a:extLst>
          </p:cNvPr>
          <p:cNvSpPr>
            <a:spLocks noGrp="1"/>
          </p:cNvSpPr>
          <p:nvPr>
            <p:ph type="title"/>
          </p:nvPr>
        </p:nvSpPr>
        <p:spPr/>
        <p:txBody>
          <a:bodyPr/>
          <a:lstStyle/>
          <a:p>
            <a:r>
              <a:rPr lang="en-US" dirty="0"/>
              <a:t>Events</a:t>
            </a:r>
          </a:p>
        </p:txBody>
      </p:sp>
      <p:sp>
        <p:nvSpPr>
          <p:cNvPr id="4" name="Slide Number Placeholder 3">
            <a:extLst>
              <a:ext uri="{FF2B5EF4-FFF2-40B4-BE49-F238E27FC236}">
                <a16:creationId xmlns:a16="http://schemas.microsoft.com/office/drawing/2014/main" id="{C36CFA76-0D3F-4A00-AAB8-45B85DD2FB72}"/>
              </a:ext>
            </a:extLst>
          </p:cNvPr>
          <p:cNvSpPr>
            <a:spLocks noGrp="1"/>
          </p:cNvSpPr>
          <p:nvPr>
            <p:ph type="sldNum" sz="quarter" idx="12"/>
          </p:nvPr>
        </p:nvSpPr>
        <p:spPr/>
        <p:txBody>
          <a:bodyPr/>
          <a:lstStyle/>
          <a:p>
            <a:fld id="{B9EA2576-3992-4A7D-AC41-AC0E2BE3E45F}" type="slidenum">
              <a:rPr lang="en-US" smtClean="0"/>
              <a:pPr/>
              <a:t>7</a:t>
            </a:fld>
            <a:endParaRPr lang="en-US" dirty="0"/>
          </a:p>
        </p:txBody>
      </p:sp>
      <p:pic>
        <p:nvPicPr>
          <p:cNvPr id="6" name="Picture 5">
            <a:extLst>
              <a:ext uri="{FF2B5EF4-FFF2-40B4-BE49-F238E27FC236}">
                <a16:creationId xmlns:a16="http://schemas.microsoft.com/office/drawing/2014/main" id="{D603F4FA-7710-44C1-9AAA-4A4AA3B06950}"/>
              </a:ext>
            </a:extLst>
          </p:cNvPr>
          <p:cNvPicPr>
            <a:picLocks noChangeAspect="1"/>
          </p:cNvPicPr>
          <p:nvPr/>
        </p:nvPicPr>
        <p:blipFill>
          <a:blip r:embed="rId3"/>
          <a:stretch>
            <a:fillRect/>
          </a:stretch>
        </p:blipFill>
        <p:spPr>
          <a:xfrm>
            <a:off x="2679360" y="688063"/>
            <a:ext cx="3504442" cy="4017287"/>
          </a:xfrm>
          <a:prstGeom prst="rect">
            <a:avLst/>
          </a:prstGeom>
          <a:effectLst/>
        </p:spPr>
      </p:pic>
      <p:pic>
        <p:nvPicPr>
          <p:cNvPr id="7" name="Picture 6">
            <a:extLst>
              <a:ext uri="{FF2B5EF4-FFF2-40B4-BE49-F238E27FC236}">
                <a16:creationId xmlns:a16="http://schemas.microsoft.com/office/drawing/2014/main" id="{8EE7D696-D639-4A1F-A457-9943FF336878}"/>
              </a:ext>
            </a:extLst>
          </p:cNvPr>
          <p:cNvPicPr>
            <a:picLocks noChangeAspect="1"/>
          </p:cNvPicPr>
          <p:nvPr/>
        </p:nvPicPr>
        <p:blipFill>
          <a:blip r:embed="rId4"/>
          <a:stretch>
            <a:fillRect/>
          </a:stretch>
        </p:blipFill>
        <p:spPr>
          <a:xfrm>
            <a:off x="3041501" y="965757"/>
            <a:ext cx="154590" cy="151844"/>
          </a:xfrm>
          <a:prstGeom prst="rect">
            <a:avLst/>
          </a:prstGeom>
        </p:spPr>
      </p:pic>
      <p:sp>
        <p:nvSpPr>
          <p:cNvPr id="9" name="Rectangle 8">
            <a:extLst>
              <a:ext uri="{FF2B5EF4-FFF2-40B4-BE49-F238E27FC236}">
                <a16:creationId xmlns:a16="http://schemas.microsoft.com/office/drawing/2014/main" id="{BC6D21D7-B905-429B-8333-8052649B9A69}"/>
              </a:ext>
            </a:extLst>
          </p:cNvPr>
          <p:cNvSpPr/>
          <p:nvPr/>
        </p:nvSpPr>
        <p:spPr>
          <a:xfrm>
            <a:off x="240960" y="965757"/>
            <a:ext cx="2438400" cy="652230"/>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onChangeLeft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change "to" choices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657F8F4C-2FB0-454A-AA80-DE08C28F3740}"/>
              </a:ext>
            </a:extLst>
          </p:cNvPr>
          <p:cNvSpPr/>
          <p:nvPr/>
        </p:nvSpPr>
        <p:spPr>
          <a:xfrm>
            <a:off x="6236556" y="1400623"/>
            <a:ext cx="2714013" cy="652230"/>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onChangeRight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change "from" choices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A7DFEE6C-89A9-40D7-AF9A-8719AA95D221}"/>
              </a:ext>
            </a:extLst>
          </p:cNvPr>
          <p:cNvSpPr/>
          <p:nvPr/>
        </p:nvSpPr>
        <p:spPr>
          <a:xfrm>
            <a:off x="6235468" y="2795515"/>
            <a:ext cx="2645847" cy="849848"/>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onKey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reject invalid</a:t>
            </a:r>
          </a:p>
          <a:p>
            <a:pPr>
              <a:lnSpc>
                <a:spcPct val="107000"/>
              </a:lnSpc>
            </a:pPr>
            <a:r>
              <a:rPr lang="en-US" sz="1200" dirty="0">
                <a:solidFill>
                  <a:srgbClr val="C0C0C0"/>
                </a:solidFill>
                <a:latin typeface="Consolas" panose="020B0609020204030204" pitchFamily="49" charset="0"/>
                <a:ea typeface="Calibri" panose="020F0502020204030204" pitchFamily="34" charset="0"/>
                <a:cs typeface="Times New Roman" panose="02020603050405020304" pitchFamily="18" charset="0"/>
              </a:rPr>
              <a:t>    # ENTER = press convert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B6A6E53B-F642-4A8F-8134-20DBDC3C3D66}"/>
              </a:ext>
            </a:extLst>
          </p:cNvPr>
          <p:cNvSpPr/>
          <p:nvPr/>
        </p:nvSpPr>
        <p:spPr>
          <a:xfrm>
            <a:off x="240960" y="2172973"/>
            <a:ext cx="2438400" cy="1047466"/>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onClick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read inputs</a:t>
            </a:r>
          </a:p>
          <a:p>
            <a:pPr>
              <a:lnSpc>
                <a:spcPct val="107000"/>
              </a:lnSpc>
            </a:pPr>
            <a:r>
              <a:rPr lang="en-US" sz="1200" dirty="0">
                <a:solidFill>
                  <a:srgbClr val="C0C0C0"/>
                </a:solidFill>
                <a:latin typeface="Consolas" panose="020B0609020204030204" pitchFamily="49" charset="0"/>
                <a:ea typeface="Calibri" panose="020F0502020204030204" pitchFamily="34" charset="0"/>
                <a:cs typeface="Times New Roman" panose="02020603050405020304" pitchFamily="18" charset="0"/>
              </a:rPr>
              <a:t>    # calculate answer</a:t>
            </a:r>
          </a:p>
          <a:p>
            <a:pPr>
              <a:lnSpc>
                <a:spcPct val="107000"/>
              </a:lnSpc>
            </a:pPr>
            <a:r>
              <a:rPr lang="en-US" sz="1200" dirty="0">
                <a:solidFill>
                  <a:srgbClr val="C0C0C0"/>
                </a:solidFill>
                <a:latin typeface="Consolas" panose="020B0609020204030204" pitchFamily="49" charset="0"/>
                <a:ea typeface="Calibri" panose="020F0502020204030204" pitchFamily="34" charset="0"/>
                <a:cs typeface="Times New Roman" panose="02020603050405020304" pitchFamily="18" charset="0"/>
              </a:rPr>
              <a:t>    # scroll answer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EBA492AD-2BF0-4747-94A8-3BC00B0ED153}"/>
              </a:ext>
            </a:extLst>
          </p:cNvPr>
          <p:cNvCxnSpPr>
            <a:cxnSpLocks/>
          </p:cNvCxnSpPr>
          <p:nvPr/>
        </p:nvCxnSpPr>
        <p:spPr>
          <a:xfrm>
            <a:off x="2679361" y="1211101"/>
            <a:ext cx="1092539" cy="169291"/>
          </a:xfrm>
          <a:prstGeom prst="straightConnector1">
            <a:avLst/>
          </a:prstGeom>
          <a:ln w="38100">
            <a:solidFill>
              <a:schemeClr val="tx2"/>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CC54965F-0A5C-4F16-A8B0-C9682C8FB4A5}"/>
              </a:ext>
            </a:extLst>
          </p:cNvPr>
          <p:cNvCxnSpPr>
            <a:cxnSpLocks/>
          </p:cNvCxnSpPr>
          <p:nvPr/>
        </p:nvCxnSpPr>
        <p:spPr>
          <a:xfrm flipV="1">
            <a:off x="2679361" y="2275797"/>
            <a:ext cx="1435439" cy="390044"/>
          </a:xfrm>
          <a:prstGeom prst="straightConnector1">
            <a:avLst/>
          </a:prstGeom>
          <a:ln w="38100">
            <a:solidFill>
              <a:schemeClr val="tx2"/>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FCD027DF-26D4-483F-9AE8-880BFCDA7A21}"/>
              </a:ext>
            </a:extLst>
          </p:cNvPr>
          <p:cNvCxnSpPr>
            <a:cxnSpLocks/>
          </p:cNvCxnSpPr>
          <p:nvPr/>
        </p:nvCxnSpPr>
        <p:spPr>
          <a:xfrm flipH="1" flipV="1">
            <a:off x="5609492" y="1521069"/>
            <a:ext cx="618969" cy="205669"/>
          </a:xfrm>
          <a:prstGeom prst="straightConnector1">
            <a:avLst/>
          </a:prstGeom>
          <a:ln w="38100">
            <a:solidFill>
              <a:schemeClr val="tx2"/>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B1686F6A-F166-4FAD-87DD-EE8D9BD362FC}"/>
              </a:ext>
            </a:extLst>
          </p:cNvPr>
          <p:cNvCxnSpPr>
            <a:cxnSpLocks/>
          </p:cNvCxnSpPr>
          <p:nvPr/>
        </p:nvCxnSpPr>
        <p:spPr>
          <a:xfrm flipH="1" flipV="1">
            <a:off x="4976446" y="1846385"/>
            <a:ext cx="1259022" cy="1363425"/>
          </a:xfrm>
          <a:prstGeom prst="straightConnector1">
            <a:avLst/>
          </a:prstGeom>
          <a:ln w="38100">
            <a:solidFill>
              <a:schemeClr val="tx2"/>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498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2C1577-AE86-4EF5-8A64-20F01BF098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2872" y="1733550"/>
            <a:ext cx="3061661" cy="2296246"/>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1123950"/>
            <a:ext cx="5638800" cy="2971800"/>
          </a:xfrm>
        </p:spPr>
        <p:txBody>
          <a:bodyPr/>
          <a:lstStyle/>
          <a:p>
            <a:r>
              <a:rPr lang="en-US" dirty="0"/>
              <a:t>Compare Mac and Windows look and feel. Are there Mac-only or Windows-only widgets?</a:t>
            </a:r>
          </a:p>
          <a:p>
            <a:r>
              <a:rPr lang="en-US" dirty="0"/>
              <a:t>Compare the look and feel of different browsers. Compare the same browser i.e. Chrome between Mac and Windows. Are there differences?</a:t>
            </a:r>
          </a:p>
        </p:txBody>
      </p:sp>
      <p:sp>
        <p:nvSpPr>
          <p:cNvPr id="4" name="Slide Number Placeholder 3"/>
          <p:cNvSpPr>
            <a:spLocks noGrp="1"/>
          </p:cNvSpPr>
          <p:nvPr>
            <p:ph type="sldNum" sz="quarter" idx="12"/>
          </p:nvPr>
        </p:nvSpPr>
        <p:spPr/>
        <p:txBody>
          <a:bodyPr/>
          <a:lstStyle/>
          <a:p>
            <a:fld id="{B9EA2576-3992-4A7D-AC41-AC0E2BE3E45F}" type="slidenum">
              <a:rPr lang="en-US" smtClean="0"/>
              <a:pPr/>
              <a:t>8</a:t>
            </a:fld>
            <a:endParaRPr lang="en-US" dirty="0"/>
          </a:p>
        </p:txBody>
      </p:sp>
    </p:spTree>
    <p:extLst>
      <p:ext uri="{BB962C8B-B14F-4D97-AF65-F5344CB8AC3E}">
        <p14:creationId xmlns:p14="http://schemas.microsoft.com/office/powerpoint/2010/main" val="2785721812"/>
      </p:ext>
    </p:extLst>
  </p:cSld>
  <p:clrMapOvr>
    <a:masterClrMapping/>
  </p:clrMapOvr>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8633</TotalTime>
  <Words>1487</Words>
  <Application>Microsoft Office PowerPoint</Application>
  <PresentationFormat>On-screen Show (16:9)</PresentationFormat>
  <Paragraphs>167</Paragraphs>
  <Slides>8</Slides>
  <Notes>8</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8</vt:i4>
      </vt:variant>
    </vt:vector>
  </HeadingPairs>
  <TitlesOfParts>
    <vt:vector size="20"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Python GUIs</vt:lpstr>
      <vt:lpstr>See Also</vt:lpstr>
      <vt:lpstr>GUIs in Python</vt:lpstr>
      <vt:lpstr>OS-Specific Look and Feel</vt:lpstr>
      <vt:lpstr>Widgets</vt:lpstr>
      <vt:lpstr>Containers and Layout</vt:lpstr>
      <vt:lpstr>Events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305</cp:revision>
  <cp:lastPrinted>2015-07-06T21:44:19Z</cp:lastPrinted>
  <dcterms:created xsi:type="dcterms:W3CDTF">2015-07-04T21:12:26Z</dcterms:created>
  <dcterms:modified xsi:type="dcterms:W3CDTF">2018-02-22T23:48:19Z</dcterms:modified>
</cp:coreProperties>
</file>